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18.xml" ContentType="application/vnd.openxmlformats-officedocument.presentationml.notesSlide+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21.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Override PartName="/ppt/notesSlides/notesSlide3.xml" ContentType="application/vnd.openxmlformats-officedocument.presentationml.notesSlide+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Layouts/slideLayout3.xml" ContentType="application/vnd.openxmlformats-officedocument.presentationml.slideLayout+xml"/>
  <Override PartName="/ppt/notesSlides/notesSlide17.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notesSlides/notesSlide13.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handoutMasters/handoutMaster1.xml" ContentType="application/vnd.openxmlformats-officedocument.presentationml.handoutMaster+xml"/>
  <Override PartName="/ppt/notesSlides/notesSlide4.xml" ContentType="application/vnd.openxmlformats-officedocument.presentationml.notesSlide+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47"/>
  </p:notesMasterIdLst>
  <p:handoutMasterIdLst>
    <p:handoutMasterId r:id="rId48"/>
  </p:handout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8" r:id="rId23"/>
    <p:sldId id="284" r:id="rId24"/>
    <p:sldId id="285" r:id="rId25"/>
    <p:sldId id="286" r:id="rId26"/>
    <p:sldId id="287" r:id="rId27"/>
    <p:sldId id="289" r:id="rId28"/>
    <p:sldId id="290" r:id="rId29"/>
    <p:sldId id="288" r:id="rId30"/>
    <p:sldId id="291" r:id="rId31"/>
    <p:sldId id="280" r:id="rId32"/>
    <p:sldId id="292" r:id="rId33"/>
    <p:sldId id="294" r:id="rId34"/>
    <p:sldId id="293" r:id="rId35"/>
    <p:sldId id="295" r:id="rId36"/>
    <p:sldId id="303" r:id="rId37"/>
    <p:sldId id="296" r:id="rId38"/>
    <p:sldId id="297" r:id="rId39"/>
    <p:sldId id="283" r:id="rId40"/>
    <p:sldId id="298" r:id="rId41"/>
    <p:sldId id="299" r:id="rId42"/>
    <p:sldId id="300" r:id="rId43"/>
    <p:sldId id="301" r:id="rId44"/>
    <p:sldId id="302" r:id="rId45"/>
    <p:sldId id="277" r:id="rId46"/>
  </p:sldIdLst>
  <p:sldSz cx="9144000" cy="5143500" type="screen16x9"/>
  <p:notesSz cx="7315200" cy="96012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 xmlns:p14="http://schemas.microsoft.com/office/powerpoint/2010/main">
          <a:srgbClr val="FF0000"/>
        </p14:laserClr>
      </p:ext>
      <p:ext uri="{2FDB2607-1784-4EEB-B798-7EB5836EED8A}">
        <p14:showMediaCtrls xmlns="" xmlns:p14="http://schemas.microsoft.com/office/powerpoint/2010/main" val="1"/>
      </p:ext>
    </p:extLst>
  </p:showPr>
  <p:clrMru>
    <a:srgbClr val="E4E4E4"/>
  </p:clrMru>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horzBarState="maximized">
    <p:restoredLeft sz="15620"/>
    <p:restoredTop sz="81686" autoAdjust="0"/>
  </p:normalViewPr>
  <p:slideViewPr>
    <p:cSldViewPr snapToGrid="0">
      <p:cViewPr>
        <p:scale>
          <a:sx n="100" d="100"/>
          <a:sy n="100" d="100"/>
        </p:scale>
        <p:origin x="-96" y="-52"/>
      </p:cViewPr>
      <p:guideLst>
        <p:guide orient="horz" pos="1620"/>
        <p:guide pos="2880"/>
      </p:guideLst>
    </p:cSldViewPr>
  </p:slideViewPr>
  <p:notesTextViewPr>
    <p:cViewPr>
      <p:scale>
        <a:sx n="1" d="1"/>
        <a:sy n="1" d="1"/>
      </p:scale>
      <p:origin x="0" y="0"/>
    </p:cViewPr>
  </p:notesText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lvl1pPr>
          </a:lstStyle>
          <a:p>
            <a:endParaRPr lang="en-US"/>
          </a:p>
        </p:txBody>
      </p:sp>
      <p:sp>
        <p:nvSpPr>
          <p:cNvPr id="3" name="Date Placeholder 2"/>
          <p:cNvSpPr>
            <a:spLocks noGrp="1"/>
          </p:cNvSpPr>
          <p:nvPr>
            <p:ph type="dt" sz="quarter" idx="1"/>
          </p:nvPr>
        </p:nvSpPr>
        <p:spPr>
          <a:xfrm>
            <a:off x="4143587" y="0"/>
            <a:ext cx="3169920" cy="480060"/>
          </a:xfrm>
          <a:prstGeom prst="rect">
            <a:avLst/>
          </a:prstGeom>
        </p:spPr>
        <p:txBody>
          <a:bodyPr vert="horz" lIns="96661" tIns="48331" rIns="96661" bIns="48331" rtlCol="0"/>
          <a:lstStyle>
            <a:lvl1pPr algn="r">
              <a:defRPr sz="1300"/>
            </a:lvl1pPr>
          </a:lstStyle>
          <a:p>
            <a:fld id="{15CCBAC7-1C01-48BF-B082-D7207EF82617}" type="datetimeFigureOut">
              <a:rPr lang="en-US" smtClean="0"/>
              <a:pPr/>
              <a:t>4/2/2022</a:t>
            </a:fld>
            <a:endParaRPr lang="en-US"/>
          </a:p>
        </p:txBody>
      </p:sp>
      <p:sp>
        <p:nvSpPr>
          <p:cNvPr id="4" name="Footer Placeholder 3"/>
          <p:cNvSpPr>
            <a:spLocks noGrp="1"/>
          </p:cNvSpPr>
          <p:nvPr>
            <p:ph type="ftr" sz="quarter" idx="2"/>
          </p:nvPr>
        </p:nvSpPr>
        <p:spPr>
          <a:xfrm>
            <a:off x="0" y="9119474"/>
            <a:ext cx="3169920" cy="480060"/>
          </a:xfrm>
          <a:prstGeom prst="rect">
            <a:avLst/>
          </a:prstGeom>
        </p:spPr>
        <p:txBody>
          <a:bodyPr vert="horz" lIns="96661" tIns="48331" rIns="96661" bIns="48331" rtlCol="0" anchor="b"/>
          <a:lstStyle>
            <a:lvl1pPr algn="l">
              <a:defRPr sz="1300"/>
            </a:lvl1pPr>
          </a:lstStyle>
          <a:p>
            <a:endParaRPr lang="en-US"/>
          </a:p>
        </p:txBody>
      </p:sp>
      <p:sp>
        <p:nvSpPr>
          <p:cNvPr id="5" name="Slide Number Placeholder 4"/>
          <p:cNvSpPr>
            <a:spLocks noGrp="1"/>
          </p:cNvSpPr>
          <p:nvPr>
            <p:ph type="sldNum" sz="quarter" idx="3"/>
          </p:nvPr>
        </p:nvSpPr>
        <p:spPr>
          <a:xfrm>
            <a:off x="4143587" y="9119474"/>
            <a:ext cx="3169920" cy="480060"/>
          </a:xfrm>
          <a:prstGeom prst="rect">
            <a:avLst/>
          </a:prstGeom>
        </p:spPr>
        <p:txBody>
          <a:bodyPr vert="horz" lIns="96661" tIns="48331" rIns="96661" bIns="48331" rtlCol="0" anchor="b"/>
          <a:lstStyle>
            <a:lvl1pPr algn="r">
              <a:defRPr sz="1300"/>
            </a:lvl1pPr>
          </a:lstStyle>
          <a:p>
            <a:fld id="{4B341A84-CB93-41E5-9EA9-DBBE5604EE64}" type="slidenum">
              <a:rPr lang="en-US" smtClean="0"/>
              <a:pPr/>
              <a:t>‹#›</a:t>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457200" y="720725"/>
            <a:ext cx="6400800" cy="36004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731520" y="4560570"/>
            <a:ext cx="5852160" cy="4320540"/>
          </a:xfrm>
          <a:prstGeom prst="rect">
            <a:avLst/>
          </a:prstGeom>
          <a:noFill/>
          <a:ln>
            <a:noFill/>
          </a:ln>
        </p:spPr>
        <p:txBody>
          <a:bodyPr wrap="square" lIns="96645" tIns="96645" rIns="96645" bIns="96645" anchor="t" anchorCtr="0"/>
          <a:lstStyle>
            <a:lvl1pPr lvl="0">
              <a:spcBef>
                <a:spcPts val="0"/>
              </a:spcBef>
              <a:buSzPts val="1100"/>
              <a:buChar char="●"/>
              <a:defRPr sz="1100"/>
            </a:lvl1pPr>
            <a:lvl2pPr lvl="1">
              <a:spcBef>
                <a:spcPts val="0"/>
              </a:spcBef>
              <a:buSzPts val="1100"/>
              <a:buChar char="○"/>
              <a:defRPr sz="1100"/>
            </a:lvl2pPr>
            <a:lvl3pPr lvl="2">
              <a:spcBef>
                <a:spcPts val="0"/>
              </a:spcBef>
              <a:buSzPts val="1100"/>
              <a:buChar char="■"/>
              <a:defRPr sz="1100"/>
            </a:lvl3pPr>
            <a:lvl4pPr lvl="3">
              <a:spcBef>
                <a:spcPts val="0"/>
              </a:spcBef>
              <a:buSzPts val="1100"/>
              <a:buChar char="●"/>
              <a:defRPr sz="1100"/>
            </a:lvl4pPr>
            <a:lvl5pPr lvl="4">
              <a:spcBef>
                <a:spcPts val="0"/>
              </a:spcBef>
              <a:buSzPts val="1100"/>
              <a:buChar char="○"/>
              <a:defRPr sz="1100"/>
            </a:lvl5pPr>
            <a:lvl6pPr lvl="5">
              <a:spcBef>
                <a:spcPts val="0"/>
              </a:spcBef>
              <a:buSzPts val="1100"/>
              <a:buChar char="■"/>
              <a:defRPr sz="1100"/>
            </a:lvl6pPr>
            <a:lvl7pPr lvl="6">
              <a:spcBef>
                <a:spcPts val="0"/>
              </a:spcBef>
              <a:buSzPts val="1100"/>
              <a:buChar char="●"/>
              <a:defRPr sz="1100"/>
            </a:lvl7pPr>
            <a:lvl8pPr lvl="7">
              <a:spcBef>
                <a:spcPts val="0"/>
              </a:spcBef>
              <a:buSzPts val="1100"/>
              <a:buChar char="○"/>
              <a:defRPr sz="1100"/>
            </a:lvl8pPr>
            <a:lvl9pPr lvl="8">
              <a:spcBef>
                <a:spcPts val="0"/>
              </a:spcBef>
              <a:buSzPts val="1100"/>
              <a:buChar char="■"/>
              <a:defRPr sz="1100"/>
            </a:lvl9pPr>
          </a:lstStyle>
          <a:p>
            <a:endParaRPr/>
          </a:p>
        </p:txBody>
      </p:sp>
    </p:spTree>
    <p:extLst>
      <p:ext uri="{BB962C8B-B14F-4D97-AF65-F5344CB8AC3E}">
        <p14:creationId xmlns="" xmlns:p14="http://schemas.microsoft.com/office/powerpoint/2010/main" val="3365273659"/>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Shape 51"/>
          <p:cNvSpPr>
            <a:spLocks noGrp="1" noRot="1" noChangeAspect="1"/>
          </p:cNvSpPr>
          <p:nvPr>
            <p:ph type="sldImg" idx="2"/>
          </p:nvPr>
        </p:nvSpPr>
        <p:spPr>
          <a:xfrm>
            <a:off x="457200" y="720725"/>
            <a:ext cx="6400800" cy="36004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 name="Shape 52"/>
          <p:cNvSpPr txBox="1">
            <a:spLocks noGrp="1"/>
          </p:cNvSpPr>
          <p:nvPr>
            <p:ph type="body" idx="1"/>
          </p:nvPr>
        </p:nvSpPr>
        <p:spPr>
          <a:xfrm>
            <a:off x="731520" y="4560570"/>
            <a:ext cx="5852160" cy="4320540"/>
          </a:xfrm>
          <a:prstGeom prst="rect">
            <a:avLst/>
          </a:prstGeom>
        </p:spPr>
        <p:txBody>
          <a:bodyPr wrap="square" lIns="96645" tIns="96645" rIns="96645" bIns="96645" anchor="t" anchorCtr="0">
            <a:noAutofit/>
          </a:bodyPr>
          <a:lstStyle/>
          <a:p>
            <a:pPr>
              <a:buNone/>
            </a:pPr>
            <a:endParaRPr/>
          </a:p>
        </p:txBody>
      </p:sp>
    </p:spTree>
    <p:extLst>
      <p:ext uri="{BB962C8B-B14F-4D97-AF65-F5344CB8AC3E}">
        <p14:creationId xmlns="" xmlns:p14="http://schemas.microsoft.com/office/powerpoint/2010/main" val="28670174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Shape 115"/>
          <p:cNvSpPr>
            <a:spLocks noGrp="1" noRot="1" noChangeAspect="1"/>
          </p:cNvSpPr>
          <p:nvPr>
            <p:ph type="sldImg" idx="2"/>
          </p:nvPr>
        </p:nvSpPr>
        <p:spPr>
          <a:xfrm>
            <a:off x="457200" y="720725"/>
            <a:ext cx="6400800" cy="36004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6" name="Shape 116"/>
          <p:cNvSpPr txBox="1">
            <a:spLocks noGrp="1"/>
          </p:cNvSpPr>
          <p:nvPr>
            <p:ph type="body" idx="1"/>
          </p:nvPr>
        </p:nvSpPr>
        <p:spPr>
          <a:xfrm>
            <a:off x="731520" y="4560570"/>
            <a:ext cx="5852160" cy="4320540"/>
          </a:xfrm>
          <a:prstGeom prst="rect">
            <a:avLst/>
          </a:prstGeom>
        </p:spPr>
        <p:txBody>
          <a:bodyPr wrap="square" lIns="96645" tIns="96645" rIns="96645" bIns="96645" anchor="t" anchorCtr="0">
            <a:noAutofit/>
          </a:bodyPr>
          <a:lstStyle/>
          <a:p>
            <a:pPr indent="-73838">
              <a:lnSpc>
                <a:spcPct val="115000"/>
              </a:lnSpc>
              <a:spcAft>
                <a:spcPts val="1691"/>
              </a:spcAft>
              <a:buClr>
                <a:schemeClr val="dk1"/>
              </a:buClr>
              <a:buNone/>
            </a:pPr>
            <a:r>
              <a:rPr lang="en-GB" sz="1500" dirty="0"/>
              <a:t>The exported environment variables in the shell process is always passed to the child </a:t>
            </a:r>
            <a:r>
              <a:rPr lang="en-GB" sz="1500" dirty="0" err="1"/>
              <a:t>process.Hence</a:t>
            </a:r>
            <a:r>
              <a:rPr lang="en-GB" sz="1500" dirty="0"/>
              <a:t>, when a new environment variable is exported and vulnerable program is run, the environment variable is passed to the </a:t>
            </a:r>
            <a:r>
              <a:rPr lang="en-GB" sz="1500" dirty="0" err="1"/>
              <a:t>vulenarbale</a:t>
            </a:r>
            <a:r>
              <a:rPr lang="en-GB" sz="1500" dirty="0"/>
              <a:t> code and hence, in it’s memory.</a:t>
            </a:r>
          </a:p>
        </p:txBody>
      </p:sp>
    </p:spTree>
    <p:extLst>
      <p:ext uri="{BB962C8B-B14F-4D97-AF65-F5344CB8AC3E}">
        <p14:creationId xmlns="" xmlns:p14="http://schemas.microsoft.com/office/powerpoint/2010/main" val="24681326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Shape 126"/>
          <p:cNvSpPr>
            <a:spLocks noGrp="1" noRot="1" noChangeAspect="1"/>
          </p:cNvSpPr>
          <p:nvPr>
            <p:ph type="sldImg" idx="2"/>
          </p:nvPr>
        </p:nvSpPr>
        <p:spPr>
          <a:xfrm>
            <a:off x="457200" y="720725"/>
            <a:ext cx="6400800" cy="36004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7" name="Shape 127"/>
          <p:cNvSpPr txBox="1">
            <a:spLocks noGrp="1"/>
          </p:cNvSpPr>
          <p:nvPr>
            <p:ph type="body" idx="1"/>
          </p:nvPr>
        </p:nvSpPr>
        <p:spPr>
          <a:xfrm>
            <a:off x="731520" y="4560570"/>
            <a:ext cx="5852160" cy="4320540"/>
          </a:xfrm>
          <a:prstGeom prst="rect">
            <a:avLst/>
          </a:prstGeom>
        </p:spPr>
        <p:txBody>
          <a:bodyPr wrap="square" lIns="96645" tIns="96645" rIns="96645" bIns="96645" anchor="t" anchorCtr="0">
            <a:noAutofit/>
          </a:bodyPr>
          <a:lstStyle/>
          <a:p>
            <a:pPr>
              <a:buNone/>
            </a:pPr>
            <a:endParaRPr/>
          </a:p>
        </p:txBody>
      </p:sp>
    </p:spTree>
    <p:extLst>
      <p:ext uri="{BB962C8B-B14F-4D97-AF65-F5344CB8AC3E}">
        <p14:creationId xmlns="" xmlns:p14="http://schemas.microsoft.com/office/powerpoint/2010/main" val="33379965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Shape 135"/>
          <p:cNvSpPr>
            <a:spLocks noGrp="1" noRot="1" noChangeAspect="1"/>
          </p:cNvSpPr>
          <p:nvPr>
            <p:ph type="sldImg" idx="2"/>
          </p:nvPr>
        </p:nvSpPr>
        <p:spPr>
          <a:xfrm>
            <a:off x="457200" y="720725"/>
            <a:ext cx="6400800" cy="36004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6" name="Shape 136"/>
          <p:cNvSpPr txBox="1">
            <a:spLocks noGrp="1"/>
          </p:cNvSpPr>
          <p:nvPr>
            <p:ph type="body" idx="1"/>
          </p:nvPr>
        </p:nvSpPr>
        <p:spPr>
          <a:xfrm>
            <a:off x="731520" y="4560570"/>
            <a:ext cx="5852160" cy="4320540"/>
          </a:xfrm>
          <a:prstGeom prst="rect">
            <a:avLst/>
          </a:prstGeom>
        </p:spPr>
        <p:txBody>
          <a:bodyPr wrap="square" lIns="96645" tIns="96645" rIns="96645" bIns="96645" anchor="t" anchorCtr="0">
            <a:noAutofit/>
          </a:bodyPr>
          <a:lstStyle/>
          <a:p>
            <a:pPr>
              <a:buNone/>
            </a:pPr>
            <a:r>
              <a:rPr lang="en-GB" dirty="0"/>
              <a:t>Environment variables are stored in the stack region of the process, but before the environment variables are pushed, the name of the program is pushed first which affects the memory locations of the environment variables</a:t>
            </a:r>
            <a:r>
              <a:rPr lang="en-GB" dirty="0" smtClean="0"/>
              <a:t>.  It</a:t>
            </a:r>
            <a:r>
              <a:rPr lang="en-GB" baseline="0" dirty="0" smtClean="0"/>
              <a:t> took us quite a while to figure out why simply changing the file name can make the attack fail.</a:t>
            </a:r>
            <a:endParaRPr lang="en-GB" dirty="0"/>
          </a:p>
        </p:txBody>
      </p:sp>
    </p:spTree>
    <p:extLst>
      <p:ext uri="{BB962C8B-B14F-4D97-AF65-F5344CB8AC3E}">
        <p14:creationId xmlns="" xmlns:p14="http://schemas.microsoft.com/office/powerpoint/2010/main" val="26028639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Shape 143"/>
          <p:cNvSpPr>
            <a:spLocks noGrp="1" noRot="1" noChangeAspect="1"/>
          </p:cNvSpPr>
          <p:nvPr>
            <p:ph type="sldImg" idx="2"/>
          </p:nvPr>
        </p:nvSpPr>
        <p:spPr>
          <a:xfrm>
            <a:off x="457200" y="720725"/>
            <a:ext cx="6400800" cy="36004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4" name="Shape 144"/>
          <p:cNvSpPr txBox="1">
            <a:spLocks noGrp="1"/>
          </p:cNvSpPr>
          <p:nvPr>
            <p:ph type="body" idx="1"/>
          </p:nvPr>
        </p:nvSpPr>
        <p:spPr>
          <a:xfrm>
            <a:off x="731520" y="4560570"/>
            <a:ext cx="5852160" cy="4320540"/>
          </a:xfrm>
          <a:prstGeom prst="rect">
            <a:avLst/>
          </a:prstGeom>
        </p:spPr>
        <p:txBody>
          <a:bodyPr wrap="square" lIns="96645" tIns="96645" rIns="96645" bIns="96645" anchor="t" anchorCtr="0">
            <a:noAutofit/>
          </a:bodyPr>
          <a:lstStyle/>
          <a:p>
            <a:pPr>
              <a:buNone/>
            </a:pPr>
            <a:endParaRPr/>
          </a:p>
        </p:txBody>
      </p:sp>
    </p:spTree>
    <p:extLst>
      <p:ext uri="{BB962C8B-B14F-4D97-AF65-F5344CB8AC3E}">
        <p14:creationId xmlns="" xmlns:p14="http://schemas.microsoft.com/office/powerpoint/2010/main" val="11338173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Shape 155"/>
          <p:cNvSpPr>
            <a:spLocks noGrp="1" noRot="1" noChangeAspect="1"/>
          </p:cNvSpPr>
          <p:nvPr>
            <p:ph type="sldImg" idx="2"/>
          </p:nvPr>
        </p:nvSpPr>
        <p:spPr>
          <a:xfrm>
            <a:off x="457200" y="720725"/>
            <a:ext cx="6400800" cy="36004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6" name="Shape 156"/>
          <p:cNvSpPr txBox="1">
            <a:spLocks noGrp="1"/>
          </p:cNvSpPr>
          <p:nvPr>
            <p:ph type="body" idx="1"/>
          </p:nvPr>
        </p:nvSpPr>
        <p:spPr>
          <a:xfrm>
            <a:off x="731520" y="4560570"/>
            <a:ext cx="5852160" cy="4320540"/>
          </a:xfrm>
          <a:prstGeom prst="rect">
            <a:avLst/>
          </a:prstGeom>
        </p:spPr>
        <p:txBody>
          <a:bodyPr wrap="square" lIns="96645" tIns="96645" rIns="96645" bIns="96645" anchor="t" anchorCtr="0">
            <a:noAutofit/>
          </a:bodyPr>
          <a:lstStyle/>
          <a:p>
            <a:pPr>
              <a:buNone/>
            </a:pPr>
            <a:r>
              <a:rPr lang="en-GB" dirty="0"/>
              <a:t>The start of the function call contains 3 instructions as mentioned.</a:t>
            </a:r>
          </a:p>
          <a:p>
            <a:pPr marL="483306" indent="-315491">
              <a:buAutoNum type="arabicParenR"/>
            </a:pPr>
            <a:r>
              <a:rPr lang="en-GB" dirty="0"/>
              <a:t>When a function is called, return address (RA) is pushed into the stack. This is the beginning of the function before function prologue gets executed. The stack pointer (</a:t>
            </a:r>
            <a:r>
              <a:rPr lang="en-GB" dirty="0" err="1"/>
              <a:t>esp</a:t>
            </a:r>
            <a:r>
              <a:rPr lang="en-GB" dirty="0"/>
              <a:t> register) points at RA location.</a:t>
            </a:r>
          </a:p>
          <a:p>
            <a:pPr marL="483306" indent="-315491">
              <a:buAutoNum type="arabicParenR"/>
            </a:pPr>
            <a:r>
              <a:rPr lang="en-GB" dirty="0"/>
              <a:t>The previous frame pointer is pushed in the stack, so when the function returns, the caller’s frame pointer is recovered.</a:t>
            </a:r>
          </a:p>
          <a:p>
            <a:pPr marL="483306" indent="-315491">
              <a:buAutoNum type="arabicParenR"/>
            </a:pPr>
            <a:r>
              <a:rPr lang="en-GB" dirty="0"/>
              <a:t>The stack pointer now points to the previous frame pointer. The frame pointer (</a:t>
            </a:r>
            <a:r>
              <a:rPr lang="en-GB" dirty="0" err="1"/>
              <a:t>ebp</a:t>
            </a:r>
            <a:r>
              <a:rPr lang="en-GB" dirty="0"/>
              <a:t>) is pointed to the current stack pointer now so that the frame pointer always points to the old frame pointer.</a:t>
            </a:r>
          </a:p>
          <a:p>
            <a:pPr marL="483306" indent="-315491">
              <a:buAutoNum type="arabicParenR"/>
            </a:pPr>
            <a:r>
              <a:rPr lang="en-GB" dirty="0"/>
              <a:t>The stack pointer now moves by N bytes to leave space for the local variables of the function.</a:t>
            </a:r>
          </a:p>
        </p:txBody>
      </p:sp>
    </p:spTree>
    <p:extLst>
      <p:ext uri="{BB962C8B-B14F-4D97-AF65-F5344CB8AC3E}">
        <p14:creationId xmlns="" xmlns:p14="http://schemas.microsoft.com/office/powerpoint/2010/main" val="8050940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Shape 163"/>
          <p:cNvSpPr>
            <a:spLocks noGrp="1" noRot="1" noChangeAspect="1"/>
          </p:cNvSpPr>
          <p:nvPr>
            <p:ph type="sldImg" idx="2"/>
          </p:nvPr>
        </p:nvSpPr>
        <p:spPr>
          <a:xfrm>
            <a:off x="457200" y="720725"/>
            <a:ext cx="6400800" cy="36004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4" name="Shape 164"/>
          <p:cNvSpPr txBox="1">
            <a:spLocks noGrp="1"/>
          </p:cNvSpPr>
          <p:nvPr>
            <p:ph type="body" idx="1"/>
          </p:nvPr>
        </p:nvSpPr>
        <p:spPr>
          <a:xfrm>
            <a:off x="731520" y="4560570"/>
            <a:ext cx="5852160" cy="4320540"/>
          </a:xfrm>
          <a:prstGeom prst="rect">
            <a:avLst/>
          </a:prstGeom>
        </p:spPr>
        <p:txBody>
          <a:bodyPr wrap="square" lIns="96645" tIns="96645" rIns="96645" bIns="96645" anchor="t" anchorCtr="0">
            <a:noAutofit/>
          </a:bodyPr>
          <a:lstStyle/>
          <a:p>
            <a:pPr marL="483306" indent="-315491">
              <a:buAutoNum type="arabicParenR"/>
            </a:pPr>
            <a:r>
              <a:rPr lang="en-GB" dirty="0"/>
              <a:t>The stack pointer now points where the frame pointer points to in order to release the stack space allocated for the local variables.</a:t>
            </a:r>
          </a:p>
          <a:p>
            <a:pPr marL="483306" indent="-315491">
              <a:buAutoNum type="arabicParenR"/>
            </a:pPr>
            <a:r>
              <a:rPr lang="en-GB" dirty="0"/>
              <a:t>The previous frame pointer is assigned to %</a:t>
            </a:r>
            <a:r>
              <a:rPr lang="en-GB" dirty="0" err="1"/>
              <a:t>ebp</a:t>
            </a:r>
            <a:r>
              <a:rPr lang="en-GB" dirty="0"/>
              <a:t> to recover the frame pointer of the caller’s function.</a:t>
            </a:r>
          </a:p>
          <a:p>
            <a:pPr marL="483306" indent="-315491">
              <a:buAutoNum type="arabicParenR"/>
            </a:pPr>
            <a:r>
              <a:rPr lang="en-GB" dirty="0"/>
              <a:t>The return address is popped from the stack and the program jumps to that address. This instruction moves the stack pointer.</a:t>
            </a:r>
          </a:p>
        </p:txBody>
      </p:sp>
    </p:spTree>
    <p:extLst>
      <p:ext uri="{BB962C8B-B14F-4D97-AF65-F5344CB8AC3E}">
        <p14:creationId xmlns="" xmlns:p14="http://schemas.microsoft.com/office/powerpoint/2010/main" val="2618679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Shape 172"/>
          <p:cNvSpPr>
            <a:spLocks noGrp="1" noRot="1" noChangeAspect="1"/>
          </p:cNvSpPr>
          <p:nvPr>
            <p:ph type="sldImg" idx="2"/>
          </p:nvPr>
        </p:nvSpPr>
        <p:spPr>
          <a:xfrm>
            <a:off x="457200" y="720725"/>
            <a:ext cx="6400800" cy="36004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3" name="Shape 173"/>
          <p:cNvSpPr txBox="1">
            <a:spLocks noGrp="1"/>
          </p:cNvSpPr>
          <p:nvPr>
            <p:ph type="body" idx="1"/>
          </p:nvPr>
        </p:nvSpPr>
        <p:spPr>
          <a:xfrm>
            <a:off x="731520" y="4560570"/>
            <a:ext cx="5852160" cy="4320540"/>
          </a:xfrm>
          <a:prstGeom prst="rect">
            <a:avLst/>
          </a:prstGeom>
        </p:spPr>
        <p:txBody>
          <a:bodyPr wrap="square" lIns="96645" tIns="96645" rIns="96645" bIns="96645" anchor="t" anchorCtr="0">
            <a:noAutofit/>
          </a:bodyPr>
          <a:lstStyle/>
          <a:p>
            <a:pPr>
              <a:buNone/>
            </a:pPr>
            <a:r>
              <a:rPr lang="en-GB" dirty="0"/>
              <a:t>The code can be compiled into assembly code using </a:t>
            </a:r>
            <a:r>
              <a:rPr lang="en-GB" dirty="0" err="1"/>
              <a:t>gcc</a:t>
            </a:r>
            <a:r>
              <a:rPr lang="en-GB" dirty="0"/>
              <a:t> -s.</a:t>
            </a:r>
          </a:p>
          <a:p>
            <a:pPr>
              <a:buNone/>
            </a:pPr>
            <a:endParaRPr/>
          </a:p>
        </p:txBody>
      </p:sp>
    </p:spTree>
    <p:extLst>
      <p:ext uri="{BB962C8B-B14F-4D97-AF65-F5344CB8AC3E}">
        <p14:creationId xmlns="" xmlns:p14="http://schemas.microsoft.com/office/powerpoint/2010/main" val="34731078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Shape 189"/>
          <p:cNvSpPr>
            <a:spLocks noGrp="1" noRot="1" noChangeAspect="1"/>
          </p:cNvSpPr>
          <p:nvPr>
            <p:ph type="sldImg" idx="2"/>
          </p:nvPr>
        </p:nvSpPr>
        <p:spPr>
          <a:xfrm>
            <a:off x="457200" y="720725"/>
            <a:ext cx="6400800" cy="36004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0" name="Shape 190"/>
          <p:cNvSpPr txBox="1">
            <a:spLocks noGrp="1"/>
          </p:cNvSpPr>
          <p:nvPr>
            <p:ph type="body" idx="1"/>
          </p:nvPr>
        </p:nvSpPr>
        <p:spPr>
          <a:xfrm>
            <a:off x="731520" y="4560570"/>
            <a:ext cx="5852160" cy="4320540"/>
          </a:xfrm>
          <a:prstGeom prst="rect">
            <a:avLst/>
          </a:prstGeom>
        </p:spPr>
        <p:txBody>
          <a:bodyPr wrap="square" lIns="96645" tIns="96645" rIns="96645" bIns="96645" anchor="t" anchorCtr="0">
            <a:noAutofit/>
          </a:bodyPr>
          <a:lstStyle/>
          <a:p>
            <a:pPr>
              <a:buNone/>
            </a:pPr>
            <a:endParaRPr/>
          </a:p>
        </p:txBody>
      </p:sp>
    </p:spTree>
    <p:extLst>
      <p:ext uri="{BB962C8B-B14F-4D97-AF65-F5344CB8AC3E}">
        <p14:creationId xmlns="" xmlns:p14="http://schemas.microsoft.com/office/powerpoint/2010/main" val="29725627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Shape 204"/>
          <p:cNvSpPr>
            <a:spLocks noGrp="1" noRot="1" noChangeAspect="1"/>
          </p:cNvSpPr>
          <p:nvPr>
            <p:ph type="sldImg" idx="2"/>
          </p:nvPr>
        </p:nvSpPr>
        <p:spPr>
          <a:xfrm>
            <a:off x="457200" y="720725"/>
            <a:ext cx="6400800" cy="36004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5" name="Shape 205"/>
          <p:cNvSpPr txBox="1">
            <a:spLocks noGrp="1"/>
          </p:cNvSpPr>
          <p:nvPr>
            <p:ph type="body" idx="1"/>
          </p:nvPr>
        </p:nvSpPr>
        <p:spPr>
          <a:xfrm>
            <a:off x="731520" y="4560570"/>
            <a:ext cx="5852160" cy="4320540"/>
          </a:xfrm>
          <a:prstGeom prst="rect">
            <a:avLst/>
          </a:prstGeom>
        </p:spPr>
        <p:txBody>
          <a:bodyPr wrap="square" lIns="96645" tIns="96645" rIns="96645" bIns="96645" anchor="t" anchorCtr="0">
            <a:noAutofit/>
          </a:bodyPr>
          <a:lstStyle/>
          <a:p>
            <a:pPr>
              <a:buNone/>
            </a:pPr>
            <a:endParaRPr/>
          </a:p>
        </p:txBody>
      </p:sp>
    </p:spTree>
    <p:extLst>
      <p:ext uri="{BB962C8B-B14F-4D97-AF65-F5344CB8AC3E}">
        <p14:creationId xmlns="" xmlns:p14="http://schemas.microsoft.com/office/powerpoint/2010/main" val="29369965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Shape 211"/>
          <p:cNvSpPr>
            <a:spLocks noGrp="1" noRot="1" noChangeAspect="1"/>
          </p:cNvSpPr>
          <p:nvPr>
            <p:ph type="sldImg" idx="2"/>
          </p:nvPr>
        </p:nvSpPr>
        <p:spPr>
          <a:xfrm>
            <a:off x="457200" y="720725"/>
            <a:ext cx="6400800" cy="36004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2" name="Shape 212"/>
          <p:cNvSpPr txBox="1">
            <a:spLocks noGrp="1"/>
          </p:cNvSpPr>
          <p:nvPr>
            <p:ph type="body" idx="1"/>
          </p:nvPr>
        </p:nvSpPr>
        <p:spPr>
          <a:xfrm>
            <a:off x="731520" y="4560570"/>
            <a:ext cx="5852160" cy="4320540"/>
          </a:xfrm>
          <a:prstGeom prst="rect">
            <a:avLst/>
          </a:prstGeom>
        </p:spPr>
        <p:txBody>
          <a:bodyPr wrap="square" lIns="96645" tIns="96645" rIns="96645" bIns="96645" anchor="t" anchorCtr="0">
            <a:noAutofit/>
          </a:bodyPr>
          <a:lstStyle/>
          <a:p>
            <a:pPr>
              <a:buNone/>
            </a:pPr>
            <a:endParaRPr/>
          </a:p>
        </p:txBody>
      </p:sp>
    </p:spTree>
    <p:extLst>
      <p:ext uri="{BB962C8B-B14F-4D97-AF65-F5344CB8AC3E}">
        <p14:creationId xmlns="" xmlns:p14="http://schemas.microsoft.com/office/powerpoint/2010/main" val="37159896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Shape 56"/>
          <p:cNvSpPr>
            <a:spLocks noGrp="1" noRot="1" noChangeAspect="1"/>
          </p:cNvSpPr>
          <p:nvPr>
            <p:ph type="sldImg" idx="2"/>
          </p:nvPr>
        </p:nvSpPr>
        <p:spPr>
          <a:xfrm>
            <a:off x="457200" y="720725"/>
            <a:ext cx="6400800" cy="36004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 name="Shape 57"/>
          <p:cNvSpPr txBox="1">
            <a:spLocks noGrp="1"/>
          </p:cNvSpPr>
          <p:nvPr>
            <p:ph type="body" idx="1"/>
          </p:nvPr>
        </p:nvSpPr>
        <p:spPr>
          <a:xfrm>
            <a:off x="731520" y="4560570"/>
            <a:ext cx="5852160" cy="4320540"/>
          </a:xfrm>
          <a:prstGeom prst="rect">
            <a:avLst/>
          </a:prstGeom>
        </p:spPr>
        <p:txBody>
          <a:bodyPr wrap="square" lIns="96645" tIns="96645" rIns="96645" bIns="96645" anchor="t" anchorCtr="0">
            <a:noAutofit/>
          </a:bodyPr>
          <a:lstStyle/>
          <a:p>
            <a:pPr>
              <a:buNone/>
            </a:pPr>
            <a:endParaRPr/>
          </a:p>
        </p:txBody>
      </p:sp>
    </p:spTree>
    <p:extLst>
      <p:ext uri="{BB962C8B-B14F-4D97-AF65-F5344CB8AC3E}">
        <p14:creationId xmlns="" xmlns:p14="http://schemas.microsoft.com/office/powerpoint/2010/main" val="171685088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Shape 235"/>
          <p:cNvSpPr>
            <a:spLocks noGrp="1" noRot="1" noChangeAspect="1"/>
          </p:cNvSpPr>
          <p:nvPr>
            <p:ph type="sldImg" idx="2"/>
          </p:nvPr>
        </p:nvSpPr>
        <p:spPr>
          <a:xfrm>
            <a:off x="457200" y="720725"/>
            <a:ext cx="6400800" cy="36004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6" name="Shape 236"/>
          <p:cNvSpPr txBox="1">
            <a:spLocks noGrp="1"/>
          </p:cNvSpPr>
          <p:nvPr>
            <p:ph type="body" idx="1"/>
          </p:nvPr>
        </p:nvSpPr>
        <p:spPr>
          <a:xfrm>
            <a:off x="731520" y="4560570"/>
            <a:ext cx="5852160" cy="4320540"/>
          </a:xfrm>
          <a:prstGeom prst="rect">
            <a:avLst/>
          </a:prstGeom>
        </p:spPr>
        <p:txBody>
          <a:bodyPr wrap="square" lIns="96645" tIns="96645" rIns="96645" bIns="96645" anchor="t" anchorCtr="0">
            <a:noAutofit/>
          </a:bodyPr>
          <a:lstStyle/>
          <a:p>
            <a:pPr>
              <a:buNone/>
            </a:pPr>
            <a:r>
              <a:rPr lang="en-US" dirty="0" smtClean="0"/>
              <a:t>We</a:t>
            </a:r>
            <a:r>
              <a:rPr lang="en-US" baseline="0" dirty="0" smtClean="0"/>
              <a:t> are inside the vulnerable function (before return occurs), so </a:t>
            </a:r>
            <a:r>
              <a:rPr lang="en-US" baseline="0" dirty="0" err="1" smtClean="0"/>
              <a:t>ebp</a:t>
            </a:r>
            <a:r>
              <a:rPr lang="en-US" baseline="0" dirty="0" smtClean="0"/>
              <a:t> currently points to the stack frame of the vulnerable function.</a:t>
            </a:r>
            <a:endParaRPr dirty="0"/>
          </a:p>
        </p:txBody>
      </p:sp>
    </p:spTree>
    <p:extLst>
      <p:ext uri="{BB962C8B-B14F-4D97-AF65-F5344CB8AC3E}">
        <p14:creationId xmlns="" xmlns:p14="http://schemas.microsoft.com/office/powerpoint/2010/main" val="12232666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Shape 248"/>
          <p:cNvSpPr>
            <a:spLocks noGrp="1" noRot="1" noChangeAspect="1"/>
          </p:cNvSpPr>
          <p:nvPr>
            <p:ph type="sldImg" idx="2"/>
          </p:nvPr>
        </p:nvSpPr>
        <p:spPr>
          <a:xfrm>
            <a:off x="457200" y="720725"/>
            <a:ext cx="6400800" cy="36004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9" name="Shape 249"/>
          <p:cNvSpPr txBox="1">
            <a:spLocks noGrp="1"/>
          </p:cNvSpPr>
          <p:nvPr>
            <p:ph type="body" idx="1"/>
          </p:nvPr>
        </p:nvSpPr>
        <p:spPr>
          <a:xfrm>
            <a:off x="731520" y="4560570"/>
            <a:ext cx="5852160" cy="4320540"/>
          </a:xfrm>
          <a:prstGeom prst="rect">
            <a:avLst/>
          </a:prstGeom>
        </p:spPr>
        <p:txBody>
          <a:bodyPr wrap="square" lIns="96645" tIns="96645" rIns="96645" bIns="96645" anchor="t" anchorCtr="0">
            <a:noAutofit/>
          </a:bodyPr>
          <a:lstStyle/>
          <a:p>
            <a:pPr>
              <a:buNone/>
            </a:pPr>
            <a:endParaRPr/>
          </a:p>
        </p:txBody>
      </p:sp>
    </p:spTree>
    <p:extLst>
      <p:ext uri="{BB962C8B-B14F-4D97-AF65-F5344CB8AC3E}">
        <p14:creationId xmlns="" xmlns:p14="http://schemas.microsoft.com/office/powerpoint/2010/main" val="16886650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Shape 62"/>
          <p:cNvSpPr>
            <a:spLocks noGrp="1" noRot="1" noChangeAspect="1"/>
          </p:cNvSpPr>
          <p:nvPr>
            <p:ph type="sldImg" idx="2"/>
          </p:nvPr>
        </p:nvSpPr>
        <p:spPr>
          <a:xfrm>
            <a:off x="457200" y="720725"/>
            <a:ext cx="6400800" cy="36004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3" name="Shape 63"/>
          <p:cNvSpPr txBox="1">
            <a:spLocks noGrp="1"/>
          </p:cNvSpPr>
          <p:nvPr>
            <p:ph type="body" idx="1"/>
          </p:nvPr>
        </p:nvSpPr>
        <p:spPr>
          <a:xfrm>
            <a:off x="731520" y="4560570"/>
            <a:ext cx="5852160" cy="4320540"/>
          </a:xfrm>
          <a:prstGeom prst="rect">
            <a:avLst/>
          </a:prstGeom>
        </p:spPr>
        <p:txBody>
          <a:bodyPr wrap="square" lIns="96645" tIns="96645" rIns="96645" bIns="96645" anchor="t" anchorCtr="0">
            <a:noAutofit/>
          </a:bodyPr>
          <a:lstStyle/>
          <a:p>
            <a:pPr>
              <a:buNone/>
            </a:pPr>
            <a:r>
              <a:rPr lang="en-GB" dirty="0"/>
              <a:t>Consider the above code that places a </a:t>
            </a:r>
            <a:r>
              <a:rPr lang="en-GB" dirty="0" err="1"/>
              <a:t>shellcode</a:t>
            </a:r>
            <a:r>
              <a:rPr lang="en-GB" dirty="0"/>
              <a:t> in a buffer on the stack, casts the buffer as a function and calls the function.</a:t>
            </a:r>
          </a:p>
        </p:txBody>
      </p:sp>
    </p:spTree>
    <p:extLst>
      <p:ext uri="{BB962C8B-B14F-4D97-AF65-F5344CB8AC3E}">
        <p14:creationId xmlns="" xmlns:p14="http://schemas.microsoft.com/office/powerpoint/2010/main" val="3529968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Shape 71"/>
          <p:cNvSpPr>
            <a:spLocks noGrp="1" noRot="1" noChangeAspect="1"/>
          </p:cNvSpPr>
          <p:nvPr>
            <p:ph type="sldImg" idx="2"/>
          </p:nvPr>
        </p:nvSpPr>
        <p:spPr>
          <a:xfrm>
            <a:off x="457200" y="720725"/>
            <a:ext cx="6400800" cy="36004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2" name="Shape 72"/>
          <p:cNvSpPr txBox="1">
            <a:spLocks noGrp="1"/>
          </p:cNvSpPr>
          <p:nvPr>
            <p:ph type="body" idx="1"/>
          </p:nvPr>
        </p:nvSpPr>
        <p:spPr>
          <a:xfrm>
            <a:off x="731520" y="4560570"/>
            <a:ext cx="5852160" cy="4320540"/>
          </a:xfrm>
          <a:prstGeom prst="rect">
            <a:avLst/>
          </a:prstGeom>
        </p:spPr>
        <p:txBody>
          <a:bodyPr wrap="square" lIns="96645" tIns="96645" rIns="96645" bIns="96645" anchor="t" anchorCtr="0">
            <a:noAutofit/>
          </a:bodyPr>
          <a:lstStyle/>
          <a:p>
            <a:pPr>
              <a:buNone/>
            </a:pPr>
            <a:r>
              <a:rPr lang="en-GB" dirty="0"/>
              <a:t>title</a:t>
            </a:r>
          </a:p>
        </p:txBody>
      </p:sp>
    </p:spTree>
    <p:extLst>
      <p:ext uri="{BB962C8B-B14F-4D97-AF65-F5344CB8AC3E}">
        <p14:creationId xmlns="" xmlns:p14="http://schemas.microsoft.com/office/powerpoint/2010/main" val="15010891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Shape 78"/>
          <p:cNvSpPr>
            <a:spLocks noGrp="1" noRot="1" noChangeAspect="1"/>
          </p:cNvSpPr>
          <p:nvPr>
            <p:ph type="sldImg" idx="2"/>
          </p:nvPr>
        </p:nvSpPr>
        <p:spPr>
          <a:xfrm>
            <a:off x="457200" y="720725"/>
            <a:ext cx="6400800" cy="36004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9" name="Shape 79"/>
          <p:cNvSpPr txBox="1">
            <a:spLocks noGrp="1"/>
          </p:cNvSpPr>
          <p:nvPr>
            <p:ph type="body" idx="1"/>
          </p:nvPr>
        </p:nvSpPr>
        <p:spPr>
          <a:xfrm>
            <a:off x="731520" y="4560570"/>
            <a:ext cx="5852160" cy="4320540"/>
          </a:xfrm>
          <a:prstGeom prst="rect">
            <a:avLst/>
          </a:prstGeom>
        </p:spPr>
        <p:txBody>
          <a:bodyPr wrap="square" lIns="96645" tIns="96645" rIns="96645" bIns="96645" anchor="t" anchorCtr="0">
            <a:noAutofit/>
          </a:bodyPr>
          <a:lstStyle/>
          <a:p>
            <a:pPr>
              <a:buNone/>
            </a:pPr>
            <a:endParaRPr/>
          </a:p>
        </p:txBody>
      </p:sp>
    </p:spTree>
    <p:extLst>
      <p:ext uri="{BB962C8B-B14F-4D97-AF65-F5344CB8AC3E}">
        <p14:creationId xmlns="" xmlns:p14="http://schemas.microsoft.com/office/powerpoint/2010/main" val="1450885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Shape 85"/>
          <p:cNvSpPr>
            <a:spLocks noGrp="1" noRot="1" noChangeAspect="1"/>
          </p:cNvSpPr>
          <p:nvPr>
            <p:ph type="sldImg" idx="2"/>
          </p:nvPr>
        </p:nvSpPr>
        <p:spPr>
          <a:xfrm>
            <a:off x="457200" y="720725"/>
            <a:ext cx="6400800" cy="36004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6" name="Shape 86"/>
          <p:cNvSpPr txBox="1">
            <a:spLocks noGrp="1"/>
          </p:cNvSpPr>
          <p:nvPr>
            <p:ph type="body" idx="1"/>
          </p:nvPr>
        </p:nvSpPr>
        <p:spPr>
          <a:xfrm>
            <a:off x="731520" y="4560570"/>
            <a:ext cx="5852160" cy="4320540"/>
          </a:xfrm>
          <a:prstGeom prst="rect">
            <a:avLst/>
          </a:prstGeom>
        </p:spPr>
        <p:txBody>
          <a:bodyPr wrap="square" lIns="96645" tIns="96645" rIns="96645" bIns="96645" anchor="t" anchorCtr="0">
            <a:noAutofit/>
          </a:bodyPr>
          <a:lstStyle/>
          <a:p>
            <a:pPr>
              <a:buNone/>
            </a:pPr>
            <a:endParaRPr dirty="0"/>
          </a:p>
        </p:txBody>
      </p:sp>
    </p:spTree>
    <p:extLst>
      <p:ext uri="{BB962C8B-B14F-4D97-AF65-F5344CB8AC3E}">
        <p14:creationId xmlns="" xmlns:p14="http://schemas.microsoft.com/office/powerpoint/2010/main" val="7870803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Shape 94"/>
          <p:cNvSpPr>
            <a:spLocks noGrp="1" noRot="1" noChangeAspect="1"/>
          </p:cNvSpPr>
          <p:nvPr>
            <p:ph type="sldImg" idx="2"/>
          </p:nvPr>
        </p:nvSpPr>
        <p:spPr>
          <a:xfrm>
            <a:off x="457200" y="720725"/>
            <a:ext cx="6400800" cy="36004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5" name="Shape 95"/>
          <p:cNvSpPr txBox="1">
            <a:spLocks noGrp="1"/>
          </p:cNvSpPr>
          <p:nvPr>
            <p:ph type="body" idx="1"/>
          </p:nvPr>
        </p:nvSpPr>
        <p:spPr>
          <a:xfrm>
            <a:off x="731520" y="4560570"/>
            <a:ext cx="5852160" cy="4320540"/>
          </a:xfrm>
          <a:prstGeom prst="rect">
            <a:avLst/>
          </a:prstGeom>
        </p:spPr>
        <p:txBody>
          <a:bodyPr wrap="square" lIns="96645" tIns="96645" rIns="96645" bIns="96645" anchor="t" anchorCtr="0">
            <a:noAutofit/>
          </a:bodyPr>
          <a:lstStyle/>
          <a:p>
            <a:pPr>
              <a:buNone/>
            </a:pPr>
            <a:endParaRPr/>
          </a:p>
        </p:txBody>
      </p:sp>
    </p:spTree>
    <p:extLst>
      <p:ext uri="{BB962C8B-B14F-4D97-AF65-F5344CB8AC3E}">
        <p14:creationId xmlns="" xmlns:p14="http://schemas.microsoft.com/office/powerpoint/2010/main" val="28633401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Shape 102"/>
          <p:cNvSpPr>
            <a:spLocks noGrp="1" noRot="1" noChangeAspect="1"/>
          </p:cNvSpPr>
          <p:nvPr>
            <p:ph type="sldImg" idx="2"/>
          </p:nvPr>
        </p:nvSpPr>
        <p:spPr>
          <a:xfrm>
            <a:off x="457200" y="720725"/>
            <a:ext cx="6400800" cy="36004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3" name="Shape 103"/>
          <p:cNvSpPr txBox="1">
            <a:spLocks noGrp="1"/>
          </p:cNvSpPr>
          <p:nvPr>
            <p:ph type="body" idx="1"/>
          </p:nvPr>
        </p:nvSpPr>
        <p:spPr>
          <a:xfrm>
            <a:off x="731520" y="4560570"/>
            <a:ext cx="5852160" cy="4320540"/>
          </a:xfrm>
          <a:prstGeom prst="rect">
            <a:avLst/>
          </a:prstGeom>
        </p:spPr>
        <p:txBody>
          <a:bodyPr wrap="square" lIns="96645" tIns="96645" rIns="96645" bIns="96645" anchor="t" anchorCtr="0">
            <a:noAutofit/>
          </a:bodyPr>
          <a:lstStyle/>
          <a:p>
            <a:pPr>
              <a:buNone/>
            </a:pPr>
            <a:endParaRPr/>
          </a:p>
        </p:txBody>
      </p:sp>
    </p:spTree>
    <p:extLst>
      <p:ext uri="{BB962C8B-B14F-4D97-AF65-F5344CB8AC3E}">
        <p14:creationId xmlns="" xmlns:p14="http://schemas.microsoft.com/office/powerpoint/2010/main" val="4676203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Shape 108"/>
          <p:cNvSpPr>
            <a:spLocks noGrp="1" noRot="1" noChangeAspect="1"/>
          </p:cNvSpPr>
          <p:nvPr>
            <p:ph type="sldImg" idx="2"/>
          </p:nvPr>
        </p:nvSpPr>
        <p:spPr>
          <a:xfrm>
            <a:off x="457200" y="720725"/>
            <a:ext cx="6400800" cy="36004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9" name="Shape 109"/>
          <p:cNvSpPr txBox="1">
            <a:spLocks noGrp="1"/>
          </p:cNvSpPr>
          <p:nvPr>
            <p:ph type="body" idx="1"/>
          </p:nvPr>
        </p:nvSpPr>
        <p:spPr>
          <a:xfrm>
            <a:off x="731520" y="4560570"/>
            <a:ext cx="5852160" cy="4320540"/>
          </a:xfrm>
          <a:prstGeom prst="rect">
            <a:avLst/>
          </a:prstGeom>
        </p:spPr>
        <p:txBody>
          <a:bodyPr wrap="square" lIns="96645" tIns="96645" rIns="96645" bIns="96645" anchor="t" anchorCtr="0">
            <a:noAutofit/>
          </a:bodyPr>
          <a:lstStyle/>
          <a:p>
            <a:pPr>
              <a:buNone/>
            </a:pPr>
            <a:r>
              <a:rPr lang="en-GB" dirty="0" err="1"/>
              <a:t>Libc</a:t>
            </a:r>
            <a:r>
              <a:rPr lang="en-GB" dirty="0"/>
              <a:t> library is loaded in the memory when a program runs. For the same program, the library is loaded in the same location. Hence, we can use </a:t>
            </a:r>
            <a:r>
              <a:rPr lang="en-GB" dirty="0" err="1"/>
              <a:t>gdb</a:t>
            </a:r>
            <a:r>
              <a:rPr lang="en-GB" dirty="0"/>
              <a:t> to find the location of the library functions.</a:t>
            </a:r>
          </a:p>
        </p:txBody>
      </p:sp>
    </p:spTree>
    <p:extLst>
      <p:ext uri="{BB962C8B-B14F-4D97-AF65-F5344CB8AC3E}">
        <p14:creationId xmlns="" xmlns:p14="http://schemas.microsoft.com/office/powerpoint/2010/main" val="31983297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9"/>
        <p:cNvGrpSpPr/>
        <p:nvPr/>
      </p:nvGrpSpPr>
      <p:grpSpPr>
        <a:xfrm>
          <a:off x="0" y="0"/>
          <a:ext cx="0" cy="0"/>
          <a:chOff x="0" y="0"/>
          <a:chExt cx="0" cy="0"/>
        </a:xfrm>
      </p:grpSpPr>
      <p:sp>
        <p:nvSpPr>
          <p:cNvPr id="10" name="Shape 10"/>
          <p:cNvSpPr txBox="1">
            <a:spLocks noGrp="1"/>
          </p:cNvSpPr>
          <p:nvPr>
            <p:ph type="ctrTitle"/>
          </p:nvPr>
        </p:nvSpPr>
        <p:spPr>
          <a:xfrm>
            <a:off x="311708" y="744575"/>
            <a:ext cx="8520600" cy="2052600"/>
          </a:xfrm>
          <a:prstGeom prst="rect">
            <a:avLst/>
          </a:prstGeom>
        </p:spPr>
        <p:txBody>
          <a:bodyPr wrap="square" lIns="91425" tIns="91425" rIns="91425" bIns="91425" anchor="b" anchorCtr="0"/>
          <a:lstStyle>
            <a:lvl1pPr lvl="0" algn="ctr">
              <a:spcBef>
                <a:spcPts val="0"/>
              </a:spcBef>
              <a:buSzPts val="5200"/>
              <a:buNone/>
              <a:defRPr sz="5200"/>
            </a:lvl1pPr>
            <a:lvl2pPr lvl="1" algn="ctr">
              <a:spcBef>
                <a:spcPts val="0"/>
              </a:spcBef>
              <a:buSzPts val="5200"/>
              <a:buNone/>
              <a:defRPr sz="5200"/>
            </a:lvl2pPr>
            <a:lvl3pPr lvl="2" algn="ctr">
              <a:spcBef>
                <a:spcPts val="0"/>
              </a:spcBef>
              <a:buSzPts val="5200"/>
              <a:buNone/>
              <a:defRPr sz="5200"/>
            </a:lvl3pPr>
            <a:lvl4pPr lvl="3" algn="ctr">
              <a:spcBef>
                <a:spcPts val="0"/>
              </a:spcBef>
              <a:buSzPts val="5200"/>
              <a:buNone/>
              <a:defRPr sz="5200"/>
            </a:lvl4pPr>
            <a:lvl5pPr lvl="4" algn="ctr">
              <a:spcBef>
                <a:spcPts val="0"/>
              </a:spcBef>
              <a:buSzPts val="5200"/>
              <a:buNone/>
              <a:defRPr sz="5200"/>
            </a:lvl5pPr>
            <a:lvl6pPr lvl="5" algn="ctr">
              <a:spcBef>
                <a:spcPts val="0"/>
              </a:spcBef>
              <a:buSzPts val="5200"/>
              <a:buNone/>
              <a:defRPr sz="5200"/>
            </a:lvl6pPr>
            <a:lvl7pPr lvl="6" algn="ctr">
              <a:spcBef>
                <a:spcPts val="0"/>
              </a:spcBef>
              <a:buSzPts val="5200"/>
              <a:buNone/>
              <a:defRPr sz="5200"/>
            </a:lvl7pPr>
            <a:lvl8pPr lvl="7" algn="ctr">
              <a:spcBef>
                <a:spcPts val="0"/>
              </a:spcBef>
              <a:buSzPts val="5200"/>
              <a:buNone/>
              <a:defRPr sz="5200"/>
            </a:lvl8pPr>
            <a:lvl9pPr lvl="8" algn="ctr">
              <a:spcBef>
                <a:spcPts val="0"/>
              </a:spcBef>
              <a:buSzPts val="5200"/>
              <a:buNone/>
              <a:defRPr sz="5200"/>
            </a:lvl9pPr>
          </a:lstStyle>
          <a:p>
            <a:endParaRPr/>
          </a:p>
        </p:txBody>
      </p:sp>
      <p:sp>
        <p:nvSpPr>
          <p:cNvPr id="11" name="Shape 11"/>
          <p:cNvSpPr txBox="1">
            <a:spLocks noGrp="1"/>
          </p:cNvSpPr>
          <p:nvPr>
            <p:ph type="subTitle" idx="1"/>
          </p:nvPr>
        </p:nvSpPr>
        <p:spPr>
          <a:xfrm>
            <a:off x="311700" y="2834125"/>
            <a:ext cx="8520600" cy="792600"/>
          </a:xfrm>
          <a:prstGeom prst="rect">
            <a:avLst/>
          </a:prstGeom>
        </p:spPr>
        <p:txBody>
          <a:bodyPr wrap="square" lIns="91425" tIns="91425" rIns="91425" bIns="91425" anchor="t" anchorCtr="0"/>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Shape 12"/>
          <p:cNvSpPr txBox="1">
            <a:spLocks noGrp="1"/>
          </p:cNvSpPr>
          <p:nvPr>
            <p:ph type="sldNum" idx="12"/>
          </p:nvPr>
        </p:nvSpPr>
        <p:spPr>
          <a:xfrm>
            <a:off x="8472458" y="4663217"/>
            <a:ext cx="548700" cy="393600"/>
          </a:xfrm>
          <a:prstGeom prst="rect">
            <a:avLst/>
          </a:prstGeom>
        </p:spPr>
        <p:txBody>
          <a:bodyPr wrap="square" lIns="91425" tIns="91425" rIns="91425" bIns="91425" anchor="ctr" anchorCtr="0">
            <a:noAutofit/>
          </a:bodyPr>
          <a:lstStyle/>
          <a:p>
            <a:pPr marL="0" lvl="0" indent="0">
              <a:spcBef>
                <a:spcPts val="0"/>
              </a:spcBef>
              <a:buNone/>
            </a:pPr>
            <a:fld id="{00000000-1234-1234-1234-123412341234}" type="slidenum">
              <a:rPr lang="en-GB"/>
              <a:pPr marL="0" lvl="0" indent="0">
                <a:spcBef>
                  <a:spcPts val="0"/>
                </a:spcBef>
                <a:buNone/>
              </a:pPr>
              <a:t>‹#›</a:t>
            </a:fld>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Big number">
    <p:spTree>
      <p:nvGrpSpPr>
        <p:cNvPr id="1" name="Shape 44"/>
        <p:cNvGrpSpPr/>
        <p:nvPr/>
      </p:nvGrpSpPr>
      <p:grpSpPr>
        <a:xfrm>
          <a:off x="0" y="0"/>
          <a:ext cx="0" cy="0"/>
          <a:chOff x="0" y="0"/>
          <a:chExt cx="0" cy="0"/>
        </a:xfrm>
      </p:grpSpPr>
      <p:sp>
        <p:nvSpPr>
          <p:cNvPr id="45" name="Shape 45"/>
          <p:cNvSpPr txBox="1">
            <a:spLocks noGrp="1"/>
          </p:cNvSpPr>
          <p:nvPr>
            <p:ph type="title"/>
          </p:nvPr>
        </p:nvSpPr>
        <p:spPr>
          <a:xfrm>
            <a:off x="311700" y="1106125"/>
            <a:ext cx="8520600" cy="1963500"/>
          </a:xfrm>
          <a:prstGeom prst="rect">
            <a:avLst/>
          </a:prstGeom>
        </p:spPr>
        <p:txBody>
          <a:bodyPr wrap="square" lIns="91425" tIns="91425" rIns="91425" bIns="91425" anchor="b" anchorCtr="0"/>
          <a:lstStyle>
            <a:lvl1pPr lvl="0" algn="ctr">
              <a:spcBef>
                <a:spcPts val="0"/>
              </a:spcBef>
              <a:buSzPts val="12000"/>
              <a:buNone/>
              <a:defRPr sz="12000"/>
            </a:lvl1pPr>
            <a:lvl2pPr lvl="1" algn="ctr">
              <a:spcBef>
                <a:spcPts val="0"/>
              </a:spcBef>
              <a:buSzPts val="12000"/>
              <a:buNone/>
              <a:defRPr sz="12000"/>
            </a:lvl2pPr>
            <a:lvl3pPr lvl="2" algn="ctr">
              <a:spcBef>
                <a:spcPts val="0"/>
              </a:spcBef>
              <a:buSzPts val="12000"/>
              <a:buNone/>
              <a:defRPr sz="12000"/>
            </a:lvl3pPr>
            <a:lvl4pPr lvl="3" algn="ctr">
              <a:spcBef>
                <a:spcPts val="0"/>
              </a:spcBef>
              <a:buSzPts val="12000"/>
              <a:buNone/>
              <a:defRPr sz="12000"/>
            </a:lvl4pPr>
            <a:lvl5pPr lvl="4" algn="ctr">
              <a:spcBef>
                <a:spcPts val="0"/>
              </a:spcBef>
              <a:buSzPts val="12000"/>
              <a:buNone/>
              <a:defRPr sz="12000"/>
            </a:lvl5pPr>
            <a:lvl6pPr lvl="5" algn="ctr">
              <a:spcBef>
                <a:spcPts val="0"/>
              </a:spcBef>
              <a:buSzPts val="12000"/>
              <a:buNone/>
              <a:defRPr sz="12000"/>
            </a:lvl6pPr>
            <a:lvl7pPr lvl="6" algn="ctr">
              <a:spcBef>
                <a:spcPts val="0"/>
              </a:spcBef>
              <a:buSzPts val="12000"/>
              <a:buNone/>
              <a:defRPr sz="12000"/>
            </a:lvl7pPr>
            <a:lvl8pPr lvl="7" algn="ctr">
              <a:spcBef>
                <a:spcPts val="0"/>
              </a:spcBef>
              <a:buSzPts val="12000"/>
              <a:buNone/>
              <a:defRPr sz="12000"/>
            </a:lvl8pPr>
            <a:lvl9pPr lvl="8" algn="ctr">
              <a:spcBef>
                <a:spcPts val="0"/>
              </a:spcBef>
              <a:buSzPts val="12000"/>
              <a:buNone/>
              <a:defRPr sz="12000"/>
            </a:lvl9pPr>
          </a:lstStyle>
          <a:p>
            <a:endParaRPr/>
          </a:p>
        </p:txBody>
      </p:sp>
      <p:sp>
        <p:nvSpPr>
          <p:cNvPr id="46" name="Shape 46"/>
          <p:cNvSpPr txBox="1">
            <a:spLocks noGrp="1"/>
          </p:cNvSpPr>
          <p:nvPr>
            <p:ph type="body" idx="1"/>
          </p:nvPr>
        </p:nvSpPr>
        <p:spPr>
          <a:xfrm>
            <a:off x="311700" y="3152225"/>
            <a:ext cx="8520600" cy="1300800"/>
          </a:xfrm>
          <a:prstGeom prst="rect">
            <a:avLst/>
          </a:prstGeom>
        </p:spPr>
        <p:txBody>
          <a:bodyPr wrap="square" lIns="91425" tIns="91425" rIns="91425" bIns="91425" anchor="t" anchorCtr="0"/>
          <a:lstStyle>
            <a:lvl1pPr lvl="0" algn="ctr">
              <a:spcBef>
                <a:spcPts val="0"/>
              </a:spcBef>
              <a:buSzPts val="1800"/>
              <a:buChar char="●"/>
              <a:defRPr/>
            </a:lvl1pPr>
            <a:lvl2pPr lvl="1" algn="ctr">
              <a:spcBef>
                <a:spcPts val="0"/>
              </a:spcBef>
              <a:buSzPts val="1400"/>
              <a:buChar char="○"/>
              <a:defRPr/>
            </a:lvl2pPr>
            <a:lvl3pPr lvl="2" algn="ctr">
              <a:spcBef>
                <a:spcPts val="0"/>
              </a:spcBef>
              <a:buSzPts val="1400"/>
              <a:buChar char="■"/>
              <a:defRPr/>
            </a:lvl3pPr>
            <a:lvl4pPr lvl="3" algn="ctr">
              <a:spcBef>
                <a:spcPts val="0"/>
              </a:spcBef>
              <a:buSzPts val="1400"/>
              <a:buChar char="●"/>
              <a:defRPr/>
            </a:lvl4pPr>
            <a:lvl5pPr lvl="4" algn="ctr">
              <a:spcBef>
                <a:spcPts val="0"/>
              </a:spcBef>
              <a:buSzPts val="1400"/>
              <a:buChar char="○"/>
              <a:defRPr/>
            </a:lvl5pPr>
            <a:lvl6pPr lvl="5" algn="ctr">
              <a:spcBef>
                <a:spcPts val="0"/>
              </a:spcBef>
              <a:buSzPts val="1400"/>
              <a:buChar char="■"/>
              <a:defRPr/>
            </a:lvl6pPr>
            <a:lvl7pPr lvl="6" algn="ctr">
              <a:spcBef>
                <a:spcPts val="0"/>
              </a:spcBef>
              <a:buSzPts val="1400"/>
              <a:buChar char="●"/>
              <a:defRPr/>
            </a:lvl7pPr>
            <a:lvl8pPr lvl="7" algn="ctr">
              <a:spcBef>
                <a:spcPts val="0"/>
              </a:spcBef>
              <a:buSzPts val="1400"/>
              <a:buChar char="○"/>
              <a:defRPr/>
            </a:lvl8pPr>
            <a:lvl9pPr lvl="8" algn="ctr">
              <a:spcBef>
                <a:spcPts val="0"/>
              </a:spcBef>
              <a:buSzPts val="1400"/>
              <a:buChar char="■"/>
              <a:defRPr/>
            </a:lvl9pPr>
          </a:lstStyle>
          <a:p>
            <a:endParaRPr/>
          </a:p>
        </p:txBody>
      </p:sp>
      <p:sp>
        <p:nvSpPr>
          <p:cNvPr id="47" name="Shape 47"/>
          <p:cNvSpPr txBox="1">
            <a:spLocks noGrp="1"/>
          </p:cNvSpPr>
          <p:nvPr>
            <p:ph type="sldNum" idx="12"/>
          </p:nvPr>
        </p:nvSpPr>
        <p:spPr>
          <a:xfrm>
            <a:off x="8472458" y="4663217"/>
            <a:ext cx="548700" cy="393600"/>
          </a:xfrm>
          <a:prstGeom prst="rect">
            <a:avLst/>
          </a:prstGeom>
        </p:spPr>
        <p:txBody>
          <a:bodyPr wrap="square" lIns="91425" tIns="91425" rIns="91425" bIns="91425" anchor="ctr" anchorCtr="0">
            <a:noAutofit/>
          </a:bodyPr>
          <a:lstStyle/>
          <a:p>
            <a:pPr marL="0" lvl="0" indent="0">
              <a:spcBef>
                <a:spcPts val="0"/>
              </a:spcBef>
              <a:buNone/>
            </a:pPr>
            <a:fld id="{00000000-1234-1234-1234-123412341234}" type="slidenum">
              <a:rPr lang="en-GB"/>
              <a:pPr marL="0" lvl="0" indent="0">
                <a:spcBef>
                  <a:spcPts val="0"/>
                </a:spcBef>
                <a:buNone/>
              </a:pPr>
              <a:t>‹#›</a:t>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48"/>
        <p:cNvGrpSpPr/>
        <p:nvPr/>
      </p:nvGrpSpPr>
      <p:grpSpPr>
        <a:xfrm>
          <a:off x="0" y="0"/>
          <a:ext cx="0" cy="0"/>
          <a:chOff x="0" y="0"/>
          <a:chExt cx="0" cy="0"/>
        </a:xfrm>
      </p:grpSpPr>
      <p:sp>
        <p:nvSpPr>
          <p:cNvPr id="49" name="Shape 49"/>
          <p:cNvSpPr txBox="1">
            <a:spLocks noGrp="1"/>
          </p:cNvSpPr>
          <p:nvPr>
            <p:ph type="sldNum" idx="12"/>
          </p:nvPr>
        </p:nvSpPr>
        <p:spPr>
          <a:xfrm>
            <a:off x="8472458" y="4663217"/>
            <a:ext cx="548700" cy="393600"/>
          </a:xfrm>
          <a:prstGeom prst="rect">
            <a:avLst/>
          </a:prstGeom>
        </p:spPr>
        <p:txBody>
          <a:bodyPr wrap="square" lIns="91425" tIns="91425" rIns="91425" bIns="91425" anchor="ctr" anchorCtr="0">
            <a:noAutofit/>
          </a:bodyPr>
          <a:lstStyle/>
          <a:p>
            <a:pPr marL="0" lvl="0" indent="0">
              <a:spcBef>
                <a:spcPts val="0"/>
              </a:spcBef>
              <a:buNone/>
            </a:pPr>
            <a:fld id="{00000000-1234-1234-1234-123412341234}" type="slidenum">
              <a:rPr lang="en-GB"/>
              <a:pPr marL="0" lvl="0" indent="0">
                <a:spcBef>
                  <a:spcPts val="0"/>
                </a:spcBef>
                <a:buNone/>
              </a:pPr>
              <a:t>‹#›</a:t>
            </a:fld>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311700" y="2150850"/>
            <a:ext cx="8520600" cy="841800"/>
          </a:xfrm>
          <a:prstGeom prst="rect">
            <a:avLst/>
          </a:prstGeom>
        </p:spPr>
        <p:txBody>
          <a:bodyPr wrap="square" lIns="91425" tIns="91425" rIns="91425" bIns="91425" anchor="ctr" anchorCtr="0"/>
          <a:lstStyle>
            <a:lvl1pPr lvl="0" algn="ctr">
              <a:spcBef>
                <a:spcPts val="0"/>
              </a:spcBef>
              <a:buSzPts val="3600"/>
              <a:buNone/>
              <a:defRPr sz="3600"/>
            </a:lvl1pPr>
            <a:lvl2pPr lvl="1" algn="ctr">
              <a:spcBef>
                <a:spcPts val="0"/>
              </a:spcBef>
              <a:buSzPts val="3600"/>
              <a:buNone/>
              <a:defRPr sz="3600"/>
            </a:lvl2pPr>
            <a:lvl3pPr lvl="2" algn="ctr">
              <a:spcBef>
                <a:spcPts val="0"/>
              </a:spcBef>
              <a:buSzPts val="3600"/>
              <a:buNone/>
              <a:defRPr sz="3600"/>
            </a:lvl3pPr>
            <a:lvl4pPr lvl="3" algn="ctr">
              <a:spcBef>
                <a:spcPts val="0"/>
              </a:spcBef>
              <a:buSzPts val="3600"/>
              <a:buNone/>
              <a:defRPr sz="3600"/>
            </a:lvl4pPr>
            <a:lvl5pPr lvl="4" algn="ctr">
              <a:spcBef>
                <a:spcPts val="0"/>
              </a:spcBef>
              <a:buSzPts val="3600"/>
              <a:buNone/>
              <a:defRPr sz="3600"/>
            </a:lvl5pPr>
            <a:lvl6pPr lvl="5" algn="ctr">
              <a:spcBef>
                <a:spcPts val="0"/>
              </a:spcBef>
              <a:buSzPts val="3600"/>
              <a:buNone/>
              <a:defRPr sz="3600"/>
            </a:lvl6pPr>
            <a:lvl7pPr lvl="6" algn="ctr">
              <a:spcBef>
                <a:spcPts val="0"/>
              </a:spcBef>
              <a:buSzPts val="3600"/>
              <a:buNone/>
              <a:defRPr sz="3600"/>
            </a:lvl7pPr>
            <a:lvl8pPr lvl="7" algn="ctr">
              <a:spcBef>
                <a:spcPts val="0"/>
              </a:spcBef>
              <a:buSzPts val="3600"/>
              <a:buNone/>
              <a:defRPr sz="3600"/>
            </a:lvl8pPr>
            <a:lvl9pPr lvl="8" algn="ctr">
              <a:spcBef>
                <a:spcPts val="0"/>
              </a:spcBef>
              <a:buSzPts val="3600"/>
              <a:buNone/>
              <a:defRPr sz="3600"/>
            </a:lvl9pPr>
          </a:lstStyle>
          <a:p>
            <a:endParaRPr/>
          </a:p>
        </p:txBody>
      </p:sp>
      <p:sp>
        <p:nvSpPr>
          <p:cNvPr id="15" name="Shape 15"/>
          <p:cNvSpPr txBox="1">
            <a:spLocks noGrp="1"/>
          </p:cNvSpPr>
          <p:nvPr>
            <p:ph type="sldNum" idx="12"/>
          </p:nvPr>
        </p:nvSpPr>
        <p:spPr>
          <a:xfrm>
            <a:off x="8472458" y="4663217"/>
            <a:ext cx="548700" cy="393600"/>
          </a:xfrm>
          <a:prstGeom prst="rect">
            <a:avLst/>
          </a:prstGeom>
        </p:spPr>
        <p:txBody>
          <a:bodyPr wrap="square" lIns="91425" tIns="91425" rIns="91425" bIns="91425" anchor="ctr" anchorCtr="0">
            <a:noAutofit/>
          </a:bodyPr>
          <a:lstStyle/>
          <a:p>
            <a:pPr marL="0" lvl="0" indent="0">
              <a:spcBef>
                <a:spcPts val="0"/>
              </a:spcBef>
              <a:buNone/>
            </a:pPr>
            <a:fld id="{00000000-1234-1234-1234-123412341234}" type="slidenum">
              <a:rPr lang="en-GB"/>
              <a:pPr marL="0" lvl="0" indent="0">
                <a:spcBef>
                  <a:spcPts val="0"/>
                </a:spcBef>
                <a:buNone/>
              </a:pPr>
              <a:t>‹#›</a:t>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311700" y="445025"/>
            <a:ext cx="8520600" cy="572700"/>
          </a:xfrm>
          <a:prstGeom prst="rect">
            <a:avLst/>
          </a:prstGeom>
        </p:spPr>
        <p:txBody>
          <a:bodyPr wrap="square" lIns="91425" tIns="91425" rIns="91425" bIns="91425" anchor="t" anchorCtr="0"/>
          <a:lstStyle>
            <a:lvl1pPr lvl="0">
              <a:spcBef>
                <a:spcPts val="0"/>
              </a:spcBef>
              <a:buSzPts val="2800"/>
              <a:buNone/>
              <a:defRPr/>
            </a:lvl1pPr>
            <a:lvl2pPr lvl="1">
              <a:spcBef>
                <a:spcPts val="0"/>
              </a:spcBef>
              <a:buSzPts val="2800"/>
              <a:buNone/>
              <a:defRPr/>
            </a:lvl2pPr>
            <a:lvl3pPr lvl="2">
              <a:spcBef>
                <a:spcPts val="0"/>
              </a:spcBef>
              <a:buSzPts val="2800"/>
              <a:buNone/>
              <a:defRPr/>
            </a:lvl3pPr>
            <a:lvl4pPr lvl="3">
              <a:spcBef>
                <a:spcPts val="0"/>
              </a:spcBef>
              <a:buSzPts val="2800"/>
              <a:buNone/>
              <a:defRPr/>
            </a:lvl4pPr>
            <a:lvl5pPr lvl="4">
              <a:spcBef>
                <a:spcPts val="0"/>
              </a:spcBef>
              <a:buSzPts val="2800"/>
              <a:buNone/>
              <a:defRPr/>
            </a:lvl5pPr>
            <a:lvl6pPr lvl="5">
              <a:spcBef>
                <a:spcPts val="0"/>
              </a:spcBef>
              <a:buSzPts val="2800"/>
              <a:buNone/>
              <a:defRPr/>
            </a:lvl6pPr>
            <a:lvl7pPr lvl="6">
              <a:spcBef>
                <a:spcPts val="0"/>
              </a:spcBef>
              <a:buSzPts val="2800"/>
              <a:buNone/>
              <a:defRPr/>
            </a:lvl7pPr>
            <a:lvl8pPr lvl="7">
              <a:spcBef>
                <a:spcPts val="0"/>
              </a:spcBef>
              <a:buSzPts val="2800"/>
              <a:buNone/>
              <a:defRPr/>
            </a:lvl8pPr>
            <a:lvl9pPr lvl="8">
              <a:spcBef>
                <a:spcPts val="0"/>
              </a:spcBef>
              <a:buSzPts val="2800"/>
              <a:buNone/>
              <a:defRPr/>
            </a:lvl9pPr>
          </a:lstStyle>
          <a:p>
            <a:endParaRPr/>
          </a:p>
        </p:txBody>
      </p:sp>
      <p:sp>
        <p:nvSpPr>
          <p:cNvPr id="18" name="Shape 18"/>
          <p:cNvSpPr txBox="1">
            <a:spLocks noGrp="1"/>
          </p:cNvSpPr>
          <p:nvPr>
            <p:ph type="body" idx="1"/>
          </p:nvPr>
        </p:nvSpPr>
        <p:spPr>
          <a:xfrm>
            <a:off x="311700" y="1152475"/>
            <a:ext cx="8520600" cy="3416400"/>
          </a:xfrm>
          <a:prstGeom prst="rect">
            <a:avLst/>
          </a:prstGeom>
        </p:spPr>
        <p:txBody>
          <a:bodyPr wrap="square" lIns="91425" tIns="91425" rIns="91425" bIns="91425" anchor="t" anchorCtr="0"/>
          <a:lstStyle>
            <a:lvl1pPr lvl="0">
              <a:spcBef>
                <a:spcPts val="0"/>
              </a:spcBef>
              <a:buSzPts val="1800"/>
              <a:buChar char="●"/>
              <a:defRPr/>
            </a:lvl1pPr>
            <a:lvl2pPr lvl="1">
              <a:spcBef>
                <a:spcPts val="0"/>
              </a:spcBef>
              <a:buSzPts val="1400"/>
              <a:buChar char="○"/>
              <a:defRPr/>
            </a:lvl2pPr>
            <a:lvl3pPr lvl="2">
              <a:spcBef>
                <a:spcPts val="0"/>
              </a:spcBef>
              <a:buSzPts val="1400"/>
              <a:buChar char="■"/>
              <a:defRPr/>
            </a:lvl3pPr>
            <a:lvl4pPr lvl="3">
              <a:spcBef>
                <a:spcPts val="0"/>
              </a:spcBef>
              <a:buSzPts val="1400"/>
              <a:buChar char="●"/>
              <a:defRPr/>
            </a:lvl4pPr>
            <a:lvl5pPr lvl="4">
              <a:spcBef>
                <a:spcPts val="0"/>
              </a:spcBef>
              <a:buSzPts val="1400"/>
              <a:buChar char="○"/>
              <a:defRPr/>
            </a:lvl5pPr>
            <a:lvl6pPr lvl="5">
              <a:spcBef>
                <a:spcPts val="0"/>
              </a:spcBef>
              <a:buSzPts val="1400"/>
              <a:buChar char="■"/>
              <a:defRPr/>
            </a:lvl6pPr>
            <a:lvl7pPr lvl="6">
              <a:spcBef>
                <a:spcPts val="0"/>
              </a:spcBef>
              <a:buSzPts val="1400"/>
              <a:buChar char="●"/>
              <a:defRPr/>
            </a:lvl7pPr>
            <a:lvl8pPr lvl="7">
              <a:spcBef>
                <a:spcPts val="0"/>
              </a:spcBef>
              <a:buSzPts val="1400"/>
              <a:buChar char="○"/>
              <a:defRPr/>
            </a:lvl8pPr>
            <a:lvl9pPr lvl="8">
              <a:spcBef>
                <a:spcPts val="0"/>
              </a:spcBef>
              <a:buSzPts val="1400"/>
              <a:buChar char="■"/>
              <a:defRPr/>
            </a:lvl9pPr>
          </a:lstStyle>
          <a:p>
            <a:endParaRPr/>
          </a:p>
        </p:txBody>
      </p:sp>
      <p:sp>
        <p:nvSpPr>
          <p:cNvPr id="19" name="Shape 19"/>
          <p:cNvSpPr txBox="1">
            <a:spLocks noGrp="1"/>
          </p:cNvSpPr>
          <p:nvPr>
            <p:ph type="sldNum" idx="12"/>
          </p:nvPr>
        </p:nvSpPr>
        <p:spPr>
          <a:xfrm>
            <a:off x="8472458" y="4663217"/>
            <a:ext cx="548700" cy="393600"/>
          </a:xfrm>
          <a:prstGeom prst="rect">
            <a:avLst/>
          </a:prstGeom>
        </p:spPr>
        <p:txBody>
          <a:bodyPr wrap="square" lIns="91425" tIns="91425" rIns="91425" bIns="91425" anchor="ctr" anchorCtr="0">
            <a:noAutofit/>
          </a:bodyPr>
          <a:lstStyle/>
          <a:p>
            <a:pPr marL="0" lvl="0" indent="0">
              <a:spcBef>
                <a:spcPts val="0"/>
              </a:spcBef>
              <a:buNone/>
            </a:pPr>
            <a:fld id="{00000000-1234-1234-1234-123412341234}" type="slidenum">
              <a:rPr lang="en-GB"/>
              <a:pPr marL="0" lvl="0" indent="0">
                <a:spcBef>
                  <a:spcPts val="0"/>
                </a:spcBef>
                <a:buNone/>
              </a:pPr>
              <a:t>‹#›</a:t>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11700" y="445025"/>
            <a:ext cx="8520600" cy="572700"/>
          </a:xfrm>
          <a:prstGeom prst="rect">
            <a:avLst/>
          </a:prstGeom>
        </p:spPr>
        <p:txBody>
          <a:bodyPr wrap="square" lIns="91425" tIns="91425" rIns="91425" bIns="91425" anchor="t" anchorCtr="0"/>
          <a:lstStyle>
            <a:lvl1pPr lvl="0">
              <a:spcBef>
                <a:spcPts val="0"/>
              </a:spcBef>
              <a:buSzPts val="2800"/>
              <a:buNone/>
              <a:defRPr/>
            </a:lvl1pPr>
            <a:lvl2pPr lvl="1">
              <a:spcBef>
                <a:spcPts val="0"/>
              </a:spcBef>
              <a:buSzPts val="2800"/>
              <a:buNone/>
              <a:defRPr/>
            </a:lvl2pPr>
            <a:lvl3pPr lvl="2">
              <a:spcBef>
                <a:spcPts val="0"/>
              </a:spcBef>
              <a:buSzPts val="2800"/>
              <a:buNone/>
              <a:defRPr/>
            </a:lvl3pPr>
            <a:lvl4pPr lvl="3">
              <a:spcBef>
                <a:spcPts val="0"/>
              </a:spcBef>
              <a:buSzPts val="2800"/>
              <a:buNone/>
              <a:defRPr/>
            </a:lvl4pPr>
            <a:lvl5pPr lvl="4">
              <a:spcBef>
                <a:spcPts val="0"/>
              </a:spcBef>
              <a:buSzPts val="2800"/>
              <a:buNone/>
              <a:defRPr/>
            </a:lvl5pPr>
            <a:lvl6pPr lvl="5">
              <a:spcBef>
                <a:spcPts val="0"/>
              </a:spcBef>
              <a:buSzPts val="2800"/>
              <a:buNone/>
              <a:defRPr/>
            </a:lvl6pPr>
            <a:lvl7pPr lvl="6">
              <a:spcBef>
                <a:spcPts val="0"/>
              </a:spcBef>
              <a:buSzPts val="2800"/>
              <a:buNone/>
              <a:defRPr/>
            </a:lvl7pPr>
            <a:lvl8pPr lvl="7">
              <a:spcBef>
                <a:spcPts val="0"/>
              </a:spcBef>
              <a:buSzPts val="2800"/>
              <a:buNone/>
              <a:defRPr/>
            </a:lvl8pPr>
            <a:lvl9pPr lvl="8">
              <a:spcBef>
                <a:spcPts val="0"/>
              </a:spcBef>
              <a:buSzPts val="2800"/>
              <a:buNone/>
              <a:defRPr/>
            </a:lvl9pPr>
          </a:lstStyle>
          <a:p>
            <a:endParaRPr/>
          </a:p>
        </p:txBody>
      </p:sp>
      <p:sp>
        <p:nvSpPr>
          <p:cNvPr id="22" name="Shape 22"/>
          <p:cNvSpPr txBox="1">
            <a:spLocks noGrp="1"/>
          </p:cNvSpPr>
          <p:nvPr>
            <p:ph type="body" idx="1"/>
          </p:nvPr>
        </p:nvSpPr>
        <p:spPr>
          <a:xfrm>
            <a:off x="311700" y="1152475"/>
            <a:ext cx="3999900" cy="3416400"/>
          </a:xfrm>
          <a:prstGeom prst="rect">
            <a:avLst/>
          </a:prstGeom>
        </p:spPr>
        <p:txBody>
          <a:bodyPr wrap="square" lIns="91425" tIns="91425" rIns="91425" bIns="91425" anchor="t" anchorCtr="0"/>
          <a:lstStyle>
            <a:lvl1pPr lvl="0">
              <a:spcBef>
                <a:spcPts val="0"/>
              </a:spcBef>
              <a:buSzPts val="1400"/>
              <a:buChar char="●"/>
              <a:defRPr sz="1400"/>
            </a:lvl1pPr>
            <a:lvl2pPr lvl="1">
              <a:spcBef>
                <a:spcPts val="0"/>
              </a:spcBef>
              <a:buSzPts val="1200"/>
              <a:buChar char="○"/>
              <a:defRPr sz="1200"/>
            </a:lvl2pPr>
            <a:lvl3pPr lvl="2">
              <a:spcBef>
                <a:spcPts val="0"/>
              </a:spcBef>
              <a:buSzPts val="1200"/>
              <a:buChar char="■"/>
              <a:defRPr sz="1200"/>
            </a:lvl3pPr>
            <a:lvl4pPr lvl="3">
              <a:spcBef>
                <a:spcPts val="0"/>
              </a:spcBef>
              <a:buSzPts val="1200"/>
              <a:buChar char="●"/>
              <a:defRPr sz="1200"/>
            </a:lvl4pPr>
            <a:lvl5pPr lvl="4">
              <a:spcBef>
                <a:spcPts val="0"/>
              </a:spcBef>
              <a:buSzPts val="1200"/>
              <a:buChar char="○"/>
              <a:defRPr sz="1200"/>
            </a:lvl5pPr>
            <a:lvl6pPr lvl="5">
              <a:spcBef>
                <a:spcPts val="0"/>
              </a:spcBef>
              <a:buSzPts val="1200"/>
              <a:buChar char="■"/>
              <a:defRPr sz="1200"/>
            </a:lvl6pPr>
            <a:lvl7pPr lvl="6">
              <a:spcBef>
                <a:spcPts val="0"/>
              </a:spcBef>
              <a:buSzPts val="1200"/>
              <a:buChar char="●"/>
              <a:defRPr sz="1200"/>
            </a:lvl7pPr>
            <a:lvl8pPr lvl="7">
              <a:spcBef>
                <a:spcPts val="0"/>
              </a:spcBef>
              <a:buSzPts val="1200"/>
              <a:buChar char="○"/>
              <a:defRPr sz="1200"/>
            </a:lvl8pPr>
            <a:lvl9pPr lvl="8">
              <a:spcBef>
                <a:spcPts val="0"/>
              </a:spcBef>
              <a:buSzPts val="1200"/>
              <a:buChar char="■"/>
              <a:defRPr sz="1200"/>
            </a:lvl9pPr>
          </a:lstStyle>
          <a:p>
            <a:endParaRPr/>
          </a:p>
        </p:txBody>
      </p:sp>
      <p:sp>
        <p:nvSpPr>
          <p:cNvPr id="23" name="Shape 23"/>
          <p:cNvSpPr txBox="1">
            <a:spLocks noGrp="1"/>
          </p:cNvSpPr>
          <p:nvPr>
            <p:ph type="body" idx="2"/>
          </p:nvPr>
        </p:nvSpPr>
        <p:spPr>
          <a:xfrm>
            <a:off x="4832400" y="1152475"/>
            <a:ext cx="3999900" cy="3416400"/>
          </a:xfrm>
          <a:prstGeom prst="rect">
            <a:avLst/>
          </a:prstGeom>
        </p:spPr>
        <p:txBody>
          <a:bodyPr wrap="square" lIns="91425" tIns="91425" rIns="91425" bIns="91425" anchor="t" anchorCtr="0"/>
          <a:lstStyle>
            <a:lvl1pPr lvl="0">
              <a:spcBef>
                <a:spcPts val="0"/>
              </a:spcBef>
              <a:buSzPts val="1400"/>
              <a:buChar char="●"/>
              <a:defRPr sz="1400"/>
            </a:lvl1pPr>
            <a:lvl2pPr lvl="1">
              <a:spcBef>
                <a:spcPts val="0"/>
              </a:spcBef>
              <a:buSzPts val="1200"/>
              <a:buChar char="○"/>
              <a:defRPr sz="1200"/>
            </a:lvl2pPr>
            <a:lvl3pPr lvl="2">
              <a:spcBef>
                <a:spcPts val="0"/>
              </a:spcBef>
              <a:buSzPts val="1200"/>
              <a:buChar char="■"/>
              <a:defRPr sz="1200"/>
            </a:lvl3pPr>
            <a:lvl4pPr lvl="3">
              <a:spcBef>
                <a:spcPts val="0"/>
              </a:spcBef>
              <a:buSzPts val="1200"/>
              <a:buChar char="●"/>
              <a:defRPr sz="1200"/>
            </a:lvl4pPr>
            <a:lvl5pPr lvl="4">
              <a:spcBef>
                <a:spcPts val="0"/>
              </a:spcBef>
              <a:buSzPts val="1200"/>
              <a:buChar char="○"/>
              <a:defRPr sz="1200"/>
            </a:lvl5pPr>
            <a:lvl6pPr lvl="5">
              <a:spcBef>
                <a:spcPts val="0"/>
              </a:spcBef>
              <a:buSzPts val="1200"/>
              <a:buChar char="■"/>
              <a:defRPr sz="1200"/>
            </a:lvl6pPr>
            <a:lvl7pPr lvl="6">
              <a:spcBef>
                <a:spcPts val="0"/>
              </a:spcBef>
              <a:buSzPts val="1200"/>
              <a:buChar char="●"/>
              <a:defRPr sz="1200"/>
            </a:lvl7pPr>
            <a:lvl8pPr lvl="7">
              <a:spcBef>
                <a:spcPts val="0"/>
              </a:spcBef>
              <a:buSzPts val="1200"/>
              <a:buChar char="○"/>
              <a:defRPr sz="1200"/>
            </a:lvl8pPr>
            <a:lvl9pPr lvl="8">
              <a:spcBef>
                <a:spcPts val="0"/>
              </a:spcBef>
              <a:buSzPts val="1200"/>
              <a:buChar char="■"/>
              <a:defRPr sz="1200"/>
            </a:lvl9pPr>
          </a:lstStyle>
          <a:p>
            <a:endParaRPr/>
          </a:p>
        </p:txBody>
      </p:sp>
      <p:sp>
        <p:nvSpPr>
          <p:cNvPr id="24" name="Shape 24"/>
          <p:cNvSpPr txBox="1">
            <a:spLocks noGrp="1"/>
          </p:cNvSpPr>
          <p:nvPr>
            <p:ph type="sldNum" idx="12"/>
          </p:nvPr>
        </p:nvSpPr>
        <p:spPr>
          <a:xfrm>
            <a:off x="8472458" y="4663217"/>
            <a:ext cx="548700" cy="393600"/>
          </a:xfrm>
          <a:prstGeom prst="rect">
            <a:avLst/>
          </a:prstGeom>
        </p:spPr>
        <p:txBody>
          <a:bodyPr wrap="square" lIns="91425" tIns="91425" rIns="91425" bIns="91425" anchor="ctr" anchorCtr="0">
            <a:noAutofit/>
          </a:bodyPr>
          <a:lstStyle/>
          <a:p>
            <a:pPr marL="0" lvl="0" indent="0">
              <a:spcBef>
                <a:spcPts val="0"/>
              </a:spcBef>
              <a:buNone/>
            </a:pPr>
            <a:fld id="{00000000-1234-1234-1234-123412341234}" type="slidenum">
              <a:rPr lang="en-GB"/>
              <a:pPr marL="0" lvl="0" indent="0">
                <a:spcBef>
                  <a:spcPts val="0"/>
                </a:spcBef>
                <a:buNone/>
              </a:pPr>
              <a:t>‹#›</a:t>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311700" y="445025"/>
            <a:ext cx="8520600" cy="572700"/>
          </a:xfrm>
          <a:prstGeom prst="rect">
            <a:avLst/>
          </a:prstGeom>
        </p:spPr>
        <p:txBody>
          <a:bodyPr wrap="square" lIns="91425" tIns="91425" rIns="91425" bIns="91425" anchor="t" anchorCtr="0"/>
          <a:lstStyle>
            <a:lvl1pPr lvl="0">
              <a:spcBef>
                <a:spcPts val="0"/>
              </a:spcBef>
              <a:buSzPts val="2800"/>
              <a:buNone/>
              <a:defRPr/>
            </a:lvl1pPr>
            <a:lvl2pPr lvl="1">
              <a:spcBef>
                <a:spcPts val="0"/>
              </a:spcBef>
              <a:buSzPts val="2800"/>
              <a:buNone/>
              <a:defRPr/>
            </a:lvl2pPr>
            <a:lvl3pPr lvl="2">
              <a:spcBef>
                <a:spcPts val="0"/>
              </a:spcBef>
              <a:buSzPts val="2800"/>
              <a:buNone/>
              <a:defRPr/>
            </a:lvl3pPr>
            <a:lvl4pPr lvl="3">
              <a:spcBef>
                <a:spcPts val="0"/>
              </a:spcBef>
              <a:buSzPts val="2800"/>
              <a:buNone/>
              <a:defRPr/>
            </a:lvl4pPr>
            <a:lvl5pPr lvl="4">
              <a:spcBef>
                <a:spcPts val="0"/>
              </a:spcBef>
              <a:buSzPts val="2800"/>
              <a:buNone/>
              <a:defRPr/>
            </a:lvl5pPr>
            <a:lvl6pPr lvl="5">
              <a:spcBef>
                <a:spcPts val="0"/>
              </a:spcBef>
              <a:buSzPts val="2800"/>
              <a:buNone/>
              <a:defRPr/>
            </a:lvl6pPr>
            <a:lvl7pPr lvl="6">
              <a:spcBef>
                <a:spcPts val="0"/>
              </a:spcBef>
              <a:buSzPts val="2800"/>
              <a:buNone/>
              <a:defRPr/>
            </a:lvl7pPr>
            <a:lvl8pPr lvl="7">
              <a:spcBef>
                <a:spcPts val="0"/>
              </a:spcBef>
              <a:buSzPts val="2800"/>
              <a:buNone/>
              <a:defRPr/>
            </a:lvl8pPr>
            <a:lvl9pPr lvl="8">
              <a:spcBef>
                <a:spcPts val="0"/>
              </a:spcBef>
              <a:buSzPts val="2800"/>
              <a:buNone/>
              <a:defRPr/>
            </a:lvl9pPr>
          </a:lstStyle>
          <a:p>
            <a:endParaRPr/>
          </a:p>
        </p:txBody>
      </p:sp>
      <p:sp>
        <p:nvSpPr>
          <p:cNvPr id="27" name="Shape 27"/>
          <p:cNvSpPr txBox="1">
            <a:spLocks noGrp="1"/>
          </p:cNvSpPr>
          <p:nvPr>
            <p:ph type="sldNum" idx="12"/>
          </p:nvPr>
        </p:nvSpPr>
        <p:spPr>
          <a:xfrm>
            <a:off x="8472458" y="4663217"/>
            <a:ext cx="548700" cy="393600"/>
          </a:xfrm>
          <a:prstGeom prst="rect">
            <a:avLst/>
          </a:prstGeom>
        </p:spPr>
        <p:txBody>
          <a:bodyPr wrap="square" lIns="91425" tIns="91425" rIns="91425" bIns="91425" anchor="ctr" anchorCtr="0">
            <a:noAutofit/>
          </a:bodyPr>
          <a:lstStyle/>
          <a:p>
            <a:pPr marL="0" lvl="0" indent="0">
              <a:spcBef>
                <a:spcPts val="0"/>
              </a:spcBef>
              <a:buNone/>
            </a:pPr>
            <a:fld id="{00000000-1234-1234-1234-123412341234}" type="slidenum">
              <a:rPr lang="en-GB"/>
              <a:pPr marL="0" lvl="0" indent="0">
                <a:spcBef>
                  <a:spcPts val="0"/>
                </a:spcBef>
                <a:buNone/>
              </a:pPr>
              <a:t>‹#›</a:t>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311700" y="555600"/>
            <a:ext cx="2808000" cy="755700"/>
          </a:xfrm>
          <a:prstGeom prst="rect">
            <a:avLst/>
          </a:prstGeom>
        </p:spPr>
        <p:txBody>
          <a:bodyPr wrap="square" lIns="91425" tIns="91425" rIns="91425" bIns="91425" anchor="b" anchorCtr="0"/>
          <a:lstStyle>
            <a:lvl1pPr lvl="0">
              <a:spcBef>
                <a:spcPts val="0"/>
              </a:spcBef>
              <a:buSzPts val="2400"/>
              <a:buNone/>
              <a:defRPr sz="2400"/>
            </a:lvl1pPr>
            <a:lvl2pPr lvl="1">
              <a:spcBef>
                <a:spcPts val="0"/>
              </a:spcBef>
              <a:buSzPts val="2400"/>
              <a:buNone/>
              <a:defRPr sz="2400"/>
            </a:lvl2pPr>
            <a:lvl3pPr lvl="2">
              <a:spcBef>
                <a:spcPts val="0"/>
              </a:spcBef>
              <a:buSzPts val="2400"/>
              <a:buNone/>
              <a:defRPr sz="2400"/>
            </a:lvl3pPr>
            <a:lvl4pPr lvl="3">
              <a:spcBef>
                <a:spcPts val="0"/>
              </a:spcBef>
              <a:buSzPts val="2400"/>
              <a:buNone/>
              <a:defRPr sz="2400"/>
            </a:lvl4pPr>
            <a:lvl5pPr lvl="4">
              <a:spcBef>
                <a:spcPts val="0"/>
              </a:spcBef>
              <a:buSzPts val="2400"/>
              <a:buNone/>
              <a:defRPr sz="2400"/>
            </a:lvl5pPr>
            <a:lvl6pPr lvl="5">
              <a:spcBef>
                <a:spcPts val="0"/>
              </a:spcBef>
              <a:buSzPts val="2400"/>
              <a:buNone/>
              <a:defRPr sz="2400"/>
            </a:lvl6pPr>
            <a:lvl7pPr lvl="6">
              <a:spcBef>
                <a:spcPts val="0"/>
              </a:spcBef>
              <a:buSzPts val="2400"/>
              <a:buNone/>
              <a:defRPr sz="2400"/>
            </a:lvl7pPr>
            <a:lvl8pPr lvl="7">
              <a:spcBef>
                <a:spcPts val="0"/>
              </a:spcBef>
              <a:buSzPts val="2400"/>
              <a:buNone/>
              <a:defRPr sz="2400"/>
            </a:lvl8pPr>
            <a:lvl9pPr lvl="8">
              <a:spcBef>
                <a:spcPts val="0"/>
              </a:spcBef>
              <a:buSzPts val="2400"/>
              <a:buNone/>
              <a:defRPr sz="2400"/>
            </a:lvl9pPr>
          </a:lstStyle>
          <a:p>
            <a:endParaRPr/>
          </a:p>
        </p:txBody>
      </p:sp>
      <p:sp>
        <p:nvSpPr>
          <p:cNvPr id="30" name="Shape 30"/>
          <p:cNvSpPr txBox="1">
            <a:spLocks noGrp="1"/>
          </p:cNvSpPr>
          <p:nvPr>
            <p:ph type="body" idx="1"/>
          </p:nvPr>
        </p:nvSpPr>
        <p:spPr>
          <a:xfrm>
            <a:off x="311700" y="1389600"/>
            <a:ext cx="2808000" cy="3179400"/>
          </a:xfrm>
          <a:prstGeom prst="rect">
            <a:avLst/>
          </a:prstGeom>
        </p:spPr>
        <p:txBody>
          <a:bodyPr wrap="square" lIns="91425" tIns="91425" rIns="91425" bIns="91425" anchor="t" anchorCtr="0"/>
          <a:lstStyle>
            <a:lvl1pPr lvl="0">
              <a:spcBef>
                <a:spcPts val="0"/>
              </a:spcBef>
              <a:buSzPts val="1200"/>
              <a:buChar char="●"/>
              <a:defRPr sz="1200"/>
            </a:lvl1pPr>
            <a:lvl2pPr lvl="1">
              <a:spcBef>
                <a:spcPts val="0"/>
              </a:spcBef>
              <a:buSzPts val="1200"/>
              <a:buChar char="○"/>
              <a:defRPr sz="1200"/>
            </a:lvl2pPr>
            <a:lvl3pPr lvl="2">
              <a:spcBef>
                <a:spcPts val="0"/>
              </a:spcBef>
              <a:buSzPts val="1200"/>
              <a:buChar char="■"/>
              <a:defRPr sz="1200"/>
            </a:lvl3pPr>
            <a:lvl4pPr lvl="3">
              <a:spcBef>
                <a:spcPts val="0"/>
              </a:spcBef>
              <a:buSzPts val="1200"/>
              <a:buChar char="●"/>
              <a:defRPr sz="1200"/>
            </a:lvl4pPr>
            <a:lvl5pPr lvl="4">
              <a:spcBef>
                <a:spcPts val="0"/>
              </a:spcBef>
              <a:buSzPts val="1200"/>
              <a:buChar char="○"/>
              <a:defRPr sz="1200"/>
            </a:lvl5pPr>
            <a:lvl6pPr lvl="5">
              <a:spcBef>
                <a:spcPts val="0"/>
              </a:spcBef>
              <a:buSzPts val="1200"/>
              <a:buChar char="■"/>
              <a:defRPr sz="1200"/>
            </a:lvl6pPr>
            <a:lvl7pPr lvl="6">
              <a:spcBef>
                <a:spcPts val="0"/>
              </a:spcBef>
              <a:buSzPts val="1200"/>
              <a:buChar char="●"/>
              <a:defRPr sz="1200"/>
            </a:lvl7pPr>
            <a:lvl8pPr lvl="7">
              <a:spcBef>
                <a:spcPts val="0"/>
              </a:spcBef>
              <a:buSzPts val="1200"/>
              <a:buChar char="○"/>
              <a:defRPr sz="1200"/>
            </a:lvl8pPr>
            <a:lvl9pPr lvl="8">
              <a:spcBef>
                <a:spcPts val="0"/>
              </a:spcBef>
              <a:buSzPts val="1200"/>
              <a:buChar char="■"/>
              <a:defRPr sz="1200"/>
            </a:lvl9pPr>
          </a:lstStyle>
          <a:p>
            <a:endParaRPr/>
          </a:p>
        </p:txBody>
      </p:sp>
      <p:sp>
        <p:nvSpPr>
          <p:cNvPr id="31" name="Shape 31"/>
          <p:cNvSpPr txBox="1">
            <a:spLocks noGrp="1"/>
          </p:cNvSpPr>
          <p:nvPr>
            <p:ph type="sldNum" idx="12"/>
          </p:nvPr>
        </p:nvSpPr>
        <p:spPr>
          <a:xfrm>
            <a:off x="8472458" y="4663217"/>
            <a:ext cx="548700" cy="393600"/>
          </a:xfrm>
          <a:prstGeom prst="rect">
            <a:avLst/>
          </a:prstGeom>
        </p:spPr>
        <p:txBody>
          <a:bodyPr wrap="square" lIns="91425" tIns="91425" rIns="91425" bIns="91425" anchor="ctr" anchorCtr="0">
            <a:noAutofit/>
          </a:bodyPr>
          <a:lstStyle/>
          <a:p>
            <a:pPr marL="0" lvl="0" indent="0">
              <a:spcBef>
                <a:spcPts val="0"/>
              </a:spcBef>
              <a:buNone/>
            </a:pPr>
            <a:fld id="{00000000-1234-1234-1234-123412341234}" type="slidenum">
              <a:rPr lang="en-GB"/>
              <a:pPr marL="0" lvl="0" indent="0">
                <a:spcBef>
                  <a:spcPts val="0"/>
                </a:spcBef>
                <a:buNone/>
              </a:pPr>
              <a:t>‹#›</a:t>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Main point">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490250" y="450150"/>
            <a:ext cx="6367800" cy="4090800"/>
          </a:xfrm>
          <a:prstGeom prst="rect">
            <a:avLst/>
          </a:prstGeom>
        </p:spPr>
        <p:txBody>
          <a:bodyPr wrap="square" lIns="91425" tIns="91425" rIns="91425" bIns="91425" anchor="ctr" anchorCtr="0"/>
          <a:lstStyle>
            <a:lvl1pPr lvl="0">
              <a:spcBef>
                <a:spcPts val="0"/>
              </a:spcBef>
              <a:buSzPts val="4800"/>
              <a:buNone/>
              <a:defRPr sz="4800"/>
            </a:lvl1pPr>
            <a:lvl2pPr lvl="1">
              <a:spcBef>
                <a:spcPts val="0"/>
              </a:spcBef>
              <a:buSzPts val="4800"/>
              <a:buNone/>
              <a:defRPr sz="4800"/>
            </a:lvl2pPr>
            <a:lvl3pPr lvl="2">
              <a:spcBef>
                <a:spcPts val="0"/>
              </a:spcBef>
              <a:buSzPts val="4800"/>
              <a:buNone/>
              <a:defRPr sz="4800"/>
            </a:lvl3pPr>
            <a:lvl4pPr lvl="3">
              <a:spcBef>
                <a:spcPts val="0"/>
              </a:spcBef>
              <a:buSzPts val="4800"/>
              <a:buNone/>
              <a:defRPr sz="4800"/>
            </a:lvl4pPr>
            <a:lvl5pPr lvl="4">
              <a:spcBef>
                <a:spcPts val="0"/>
              </a:spcBef>
              <a:buSzPts val="4800"/>
              <a:buNone/>
              <a:defRPr sz="4800"/>
            </a:lvl5pPr>
            <a:lvl6pPr lvl="5">
              <a:spcBef>
                <a:spcPts val="0"/>
              </a:spcBef>
              <a:buSzPts val="4800"/>
              <a:buNone/>
              <a:defRPr sz="4800"/>
            </a:lvl6pPr>
            <a:lvl7pPr lvl="6">
              <a:spcBef>
                <a:spcPts val="0"/>
              </a:spcBef>
              <a:buSzPts val="4800"/>
              <a:buNone/>
              <a:defRPr sz="4800"/>
            </a:lvl7pPr>
            <a:lvl8pPr lvl="7">
              <a:spcBef>
                <a:spcPts val="0"/>
              </a:spcBef>
              <a:buSzPts val="4800"/>
              <a:buNone/>
              <a:defRPr sz="4800"/>
            </a:lvl8pPr>
            <a:lvl9pPr lvl="8">
              <a:spcBef>
                <a:spcPts val="0"/>
              </a:spcBef>
              <a:buSzPts val="4800"/>
              <a:buNone/>
              <a:defRPr sz="4800"/>
            </a:lvl9pPr>
          </a:lstStyle>
          <a:p>
            <a:endParaRPr/>
          </a:p>
        </p:txBody>
      </p:sp>
      <p:sp>
        <p:nvSpPr>
          <p:cNvPr id="34" name="Shape 34"/>
          <p:cNvSpPr txBox="1">
            <a:spLocks noGrp="1"/>
          </p:cNvSpPr>
          <p:nvPr>
            <p:ph type="sldNum" idx="12"/>
          </p:nvPr>
        </p:nvSpPr>
        <p:spPr>
          <a:xfrm>
            <a:off x="8472458" y="4663217"/>
            <a:ext cx="548700" cy="393600"/>
          </a:xfrm>
          <a:prstGeom prst="rect">
            <a:avLst/>
          </a:prstGeom>
        </p:spPr>
        <p:txBody>
          <a:bodyPr wrap="square" lIns="91425" tIns="91425" rIns="91425" bIns="91425" anchor="ctr" anchorCtr="0">
            <a:noAutofit/>
          </a:bodyPr>
          <a:lstStyle/>
          <a:p>
            <a:pPr marL="0" lvl="0" indent="0">
              <a:spcBef>
                <a:spcPts val="0"/>
              </a:spcBef>
              <a:buNone/>
            </a:pPr>
            <a:fld id="{00000000-1234-1234-1234-123412341234}" type="slidenum">
              <a:rPr lang="en-GB"/>
              <a:pPr marL="0" lvl="0" indent="0">
                <a:spcBef>
                  <a:spcPts val="0"/>
                </a:spcBef>
                <a:buNone/>
              </a:pPr>
              <a:t>‹#›</a:t>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wrap="square" lIns="91425" tIns="91425" rIns="91425" bIns="91425" anchor="ctr" anchorCtr="0">
            <a:noAutofit/>
          </a:bodyPr>
          <a:lstStyle/>
          <a:p>
            <a:pPr marL="0" lvl="0" indent="0">
              <a:spcBef>
                <a:spcPts val="0"/>
              </a:spcBef>
              <a:buNone/>
            </a:pPr>
            <a:endParaRPr/>
          </a:p>
        </p:txBody>
      </p:sp>
      <p:sp>
        <p:nvSpPr>
          <p:cNvPr id="37" name="Shape 37"/>
          <p:cNvSpPr txBox="1">
            <a:spLocks noGrp="1"/>
          </p:cNvSpPr>
          <p:nvPr>
            <p:ph type="title"/>
          </p:nvPr>
        </p:nvSpPr>
        <p:spPr>
          <a:xfrm>
            <a:off x="265500" y="1233175"/>
            <a:ext cx="4045200" cy="1482300"/>
          </a:xfrm>
          <a:prstGeom prst="rect">
            <a:avLst/>
          </a:prstGeom>
        </p:spPr>
        <p:txBody>
          <a:bodyPr wrap="square" lIns="91425" tIns="91425" rIns="91425" bIns="91425" anchor="b" anchorCtr="0"/>
          <a:lstStyle>
            <a:lvl1pPr lvl="0" algn="ctr">
              <a:spcBef>
                <a:spcPts val="0"/>
              </a:spcBef>
              <a:buSzPts val="4200"/>
              <a:buNone/>
              <a:defRPr sz="4200"/>
            </a:lvl1pPr>
            <a:lvl2pPr lvl="1" algn="ctr">
              <a:spcBef>
                <a:spcPts val="0"/>
              </a:spcBef>
              <a:buSzPts val="4200"/>
              <a:buNone/>
              <a:defRPr sz="4200"/>
            </a:lvl2pPr>
            <a:lvl3pPr lvl="2" algn="ctr">
              <a:spcBef>
                <a:spcPts val="0"/>
              </a:spcBef>
              <a:buSzPts val="4200"/>
              <a:buNone/>
              <a:defRPr sz="4200"/>
            </a:lvl3pPr>
            <a:lvl4pPr lvl="3" algn="ctr">
              <a:spcBef>
                <a:spcPts val="0"/>
              </a:spcBef>
              <a:buSzPts val="4200"/>
              <a:buNone/>
              <a:defRPr sz="4200"/>
            </a:lvl4pPr>
            <a:lvl5pPr lvl="4" algn="ctr">
              <a:spcBef>
                <a:spcPts val="0"/>
              </a:spcBef>
              <a:buSzPts val="4200"/>
              <a:buNone/>
              <a:defRPr sz="4200"/>
            </a:lvl5pPr>
            <a:lvl6pPr lvl="5" algn="ctr">
              <a:spcBef>
                <a:spcPts val="0"/>
              </a:spcBef>
              <a:buSzPts val="4200"/>
              <a:buNone/>
              <a:defRPr sz="4200"/>
            </a:lvl6pPr>
            <a:lvl7pPr lvl="6" algn="ctr">
              <a:spcBef>
                <a:spcPts val="0"/>
              </a:spcBef>
              <a:buSzPts val="4200"/>
              <a:buNone/>
              <a:defRPr sz="4200"/>
            </a:lvl7pPr>
            <a:lvl8pPr lvl="7" algn="ctr">
              <a:spcBef>
                <a:spcPts val="0"/>
              </a:spcBef>
              <a:buSzPts val="4200"/>
              <a:buNone/>
              <a:defRPr sz="4200"/>
            </a:lvl8pPr>
            <a:lvl9pPr lvl="8" algn="ctr">
              <a:spcBef>
                <a:spcPts val="0"/>
              </a:spcBef>
              <a:buSzPts val="4200"/>
              <a:buNone/>
              <a:defRPr sz="4200"/>
            </a:lvl9pPr>
          </a:lstStyle>
          <a:p>
            <a:endParaRPr/>
          </a:p>
        </p:txBody>
      </p:sp>
      <p:sp>
        <p:nvSpPr>
          <p:cNvPr id="38" name="Shape 38"/>
          <p:cNvSpPr txBox="1">
            <a:spLocks noGrp="1"/>
          </p:cNvSpPr>
          <p:nvPr>
            <p:ph type="subTitle" idx="1"/>
          </p:nvPr>
        </p:nvSpPr>
        <p:spPr>
          <a:xfrm>
            <a:off x="265500" y="2803075"/>
            <a:ext cx="4045200" cy="1235100"/>
          </a:xfrm>
          <a:prstGeom prst="rect">
            <a:avLst/>
          </a:prstGeom>
        </p:spPr>
        <p:txBody>
          <a:bodyPr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Shape 39"/>
          <p:cNvSpPr txBox="1">
            <a:spLocks noGrp="1"/>
          </p:cNvSpPr>
          <p:nvPr>
            <p:ph type="body" idx="2"/>
          </p:nvPr>
        </p:nvSpPr>
        <p:spPr>
          <a:xfrm>
            <a:off x="4939500" y="724075"/>
            <a:ext cx="3837000" cy="3695100"/>
          </a:xfrm>
          <a:prstGeom prst="rect">
            <a:avLst/>
          </a:prstGeom>
        </p:spPr>
        <p:txBody>
          <a:bodyPr wrap="square" lIns="91425" tIns="91425" rIns="91425" bIns="91425" anchor="ctr" anchorCtr="0"/>
          <a:lstStyle>
            <a:lvl1pPr lvl="0">
              <a:spcBef>
                <a:spcPts val="0"/>
              </a:spcBef>
              <a:buSzPts val="1800"/>
              <a:buChar char="●"/>
              <a:defRPr/>
            </a:lvl1pPr>
            <a:lvl2pPr lvl="1">
              <a:spcBef>
                <a:spcPts val="0"/>
              </a:spcBef>
              <a:buSzPts val="1400"/>
              <a:buChar char="○"/>
              <a:defRPr/>
            </a:lvl2pPr>
            <a:lvl3pPr lvl="2">
              <a:spcBef>
                <a:spcPts val="0"/>
              </a:spcBef>
              <a:buSzPts val="1400"/>
              <a:buChar char="■"/>
              <a:defRPr/>
            </a:lvl3pPr>
            <a:lvl4pPr lvl="3">
              <a:spcBef>
                <a:spcPts val="0"/>
              </a:spcBef>
              <a:buSzPts val="1400"/>
              <a:buChar char="●"/>
              <a:defRPr/>
            </a:lvl4pPr>
            <a:lvl5pPr lvl="4">
              <a:spcBef>
                <a:spcPts val="0"/>
              </a:spcBef>
              <a:buSzPts val="1400"/>
              <a:buChar char="○"/>
              <a:defRPr/>
            </a:lvl5pPr>
            <a:lvl6pPr lvl="5">
              <a:spcBef>
                <a:spcPts val="0"/>
              </a:spcBef>
              <a:buSzPts val="1400"/>
              <a:buChar char="■"/>
              <a:defRPr/>
            </a:lvl6pPr>
            <a:lvl7pPr lvl="6">
              <a:spcBef>
                <a:spcPts val="0"/>
              </a:spcBef>
              <a:buSzPts val="1400"/>
              <a:buChar char="●"/>
              <a:defRPr/>
            </a:lvl7pPr>
            <a:lvl8pPr lvl="7">
              <a:spcBef>
                <a:spcPts val="0"/>
              </a:spcBef>
              <a:buSzPts val="1400"/>
              <a:buChar char="○"/>
              <a:defRPr/>
            </a:lvl8pPr>
            <a:lvl9pPr lvl="8">
              <a:spcBef>
                <a:spcPts val="0"/>
              </a:spcBef>
              <a:buSzPts val="1400"/>
              <a:buChar char="■"/>
              <a:defRPr/>
            </a:lvl9pPr>
          </a:lstStyle>
          <a:p>
            <a:endParaRPr/>
          </a:p>
        </p:txBody>
      </p:sp>
      <p:sp>
        <p:nvSpPr>
          <p:cNvPr id="40" name="Shape 40"/>
          <p:cNvSpPr txBox="1">
            <a:spLocks noGrp="1"/>
          </p:cNvSpPr>
          <p:nvPr>
            <p:ph type="sldNum" idx="12"/>
          </p:nvPr>
        </p:nvSpPr>
        <p:spPr>
          <a:xfrm>
            <a:off x="8472458" y="4663217"/>
            <a:ext cx="548700" cy="393600"/>
          </a:xfrm>
          <a:prstGeom prst="rect">
            <a:avLst/>
          </a:prstGeom>
        </p:spPr>
        <p:txBody>
          <a:bodyPr wrap="square" lIns="91425" tIns="91425" rIns="91425" bIns="91425" anchor="ctr" anchorCtr="0">
            <a:noAutofit/>
          </a:bodyPr>
          <a:lstStyle/>
          <a:p>
            <a:pPr marL="0" lvl="0" indent="0">
              <a:spcBef>
                <a:spcPts val="0"/>
              </a:spcBef>
              <a:buNone/>
            </a:pPr>
            <a:fld id="{00000000-1234-1234-1234-123412341234}" type="slidenum">
              <a:rPr lang="en-GB"/>
              <a:pPr marL="0" lvl="0" indent="0">
                <a:spcBef>
                  <a:spcPts val="0"/>
                </a:spcBef>
                <a:buNone/>
              </a:pPr>
              <a:t>‹#›</a:t>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Caption">
    <p:spTree>
      <p:nvGrpSpPr>
        <p:cNvPr id="1" name="Shape 41"/>
        <p:cNvGrpSpPr/>
        <p:nvPr/>
      </p:nvGrpSpPr>
      <p:grpSpPr>
        <a:xfrm>
          <a:off x="0" y="0"/>
          <a:ext cx="0" cy="0"/>
          <a:chOff x="0" y="0"/>
          <a:chExt cx="0" cy="0"/>
        </a:xfrm>
      </p:grpSpPr>
      <p:sp>
        <p:nvSpPr>
          <p:cNvPr id="42" name="Shape 42"/>
          <p:cNvSpPr txBox="1">
            <a:spLocks noGrp="1"/>
          </p:cNvSpPr>
          <p:nvPr>
            <p:ph type="body" idx="1"/>
          </p:nvPr>
        </p:nvSpPr>
        <p:spPr>
          <a:xfrm>
            <a:off x="311700" y="4230575"/>
            <a:ext cx="5998800" cy="605100"/>
          </a:xfrm>
          <a:prstGeom prst="rect">
            <a:avLst/>
          </a:prstGeom>
        </p:spPr>
        <p:txBody>
          <a:bodyPr wrap="square" lIns="91425" tIns="91425" rIns="91425" bIns="91425" anchor="ctr" anchorCtr="0"/>
          <a:lstStyle>
            <a:lvl1pPr lvl="0">
              <a:lnSpc>
                <a:spcPct val="100000"/>
              </a:lnSpc>
              <a:spcBef>
                <a:spcPts val="0"/>
              </a:spcBef>
              <a:spcAft>
                <a:spcPts val="0"/>
              </a:spcAft>
              <a:buSzPts val="1800"/>
              <a:buNone/>
              <a:defRPr/>
            </a:lvl1pPr>
          </a:lstStyle>
          <a:p>
            <a:endParaRPr/>
          </a:p>
        </p:txBody>
      </p:sp>
      <p:sp>
        <p:nvSpPr>
          <p:cNvPr id="43" name="Shape 43"/>
          <p:cNvSpPr txBox="1">
            <a:spLocks noGrp="1"/>
          </p:cNvSpPr>
          <p:nvPr>
            <p:ph type="sldNum" idx="12"/>
          </p:nvPr>
        </p:nvSpPr>
        <p:spPr>
          <a:xfrm>
            <a:off x="8472458" y="4663217"/>
            <a:ext cx="548700" cy="393600"/>
          </a:xfrm>
          <a:prstGeom prst="rect">
            <a:avLst/>
          </a:prstGeom>
        </p:spPr>
        <p:txBody>
          <a:bodyPr wrap="square" lIns="91425" tIns="91425" rIns="91425" bIns="91425" anchor="ctr" anchorCtr="0">
            <a:noAutofit/>
          </a:bodyPr>
          <a:lstStyle/>
          <a:p>
            <a:pPr marL="0" lvl="0" indent="0">
              <a:spcBef>
                <a:spcPts val="0"/>
              </a:spcBef>
              <a:buNone/>
            </a:pPr>
            <a:fld id="{00000000-1234-1234-1234-123412341234}" type="slidenum">
              <a:rPr lang="en-GB"/>
              <a:pPr marL="0" lvl="0" indent="0">
                <a:spcBef>
                  <a:spcPts val="0"/>
                </a:spcBef>
                <a:buNone/>
              </a:pPr>
              <a:t>‹#›</a:t>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572700"/>
          </a:xfrm>
          <a:prstGeom prst="rect">
            <a:avLst/>
          </a:prstGeom>
          <a:noFill/>
          <a:ln>
            <a:noFill/>
          </a:ln>
        </p:spPr>
        <p:txBody>
          <a:bodyPr wrap="square" lIns="91425" tIns="91425" rIns="91425" bIns="91425" anchor="t" anchorCtr="0"/>
          <a:lstStyle>
            <a:lvl1pPr lvl="0">
              <a:spcBef>
                <a:spcPts val="0"/>
              </a:spcBef>
              <a:buClr>
                <a:schemeClr val="dk1"/>
              </a:buClr>
              <a:buSzPts val="2800"/>
              <a:buNone/>
              <a:defRPr sz="2800">
                <a:solidFill>
                  <a:schemeClr val="dk1"/>
                </a:solidFill>
              </a:defRPr>
            </a:lvl1pPr>
            <a:lvl2pPr lvl="1">
              <a:spcBef>
                <a:spcPts val="0"/>
              </a:spcBef>
              <a:buClr>
                <a:schemeClr val="dk1"/>
              </a:buClr>
              <a:buSzPts val="2800"/>
              <a:buNone/>
              <a:defRPr sz="2800">
                <a:solidFill>
                  <a:schemeClr val="dk1"/>
                </a:solidFill>
              </a:defRPr>
            </a:lvl2pPr>
            <a:lvl3pPr lvl="2">
              <a:spcBef>
                <a:spcPts val="0"/>
              </a:spcBef>
              <a:buClr>
                <a:schemeClr val="dk1"/>
              </a:buClr>
              <a:buSzPts val="2800"/>
              <a:buNone/>
              <a:defRPr sz="2800">
                <a:solidFill>
                  <a:schemeClr val="dk1"/>
                </a:solidFill>
              </a:defRPr>
            </a:lvl3pPr>
            <a:lvl4pPr lvl="3">
              <a:spcBef>
                <a:spcPts val="0"/>
              </a:spcBef>
              <a:buClr>
                <a:schemeClr val="dk1"/>
              </a:buClr>
              <a:buSzPts val="2800"/>
              <a:buNone/>
              <a:defRPr sz="2800">
                <a:solidFill>
                  <a:schemeClr val="dk1"/>
                </a:solidFill>
              </a:defRPr>
            </a:lvl4pPr>
            <a:lvl5pPr lvl="4">
              <a:spcBef>
                <a:spcPts val="0"/>
              </a:spcBef>
              <a:buClr>
                <a:schemeClr val="dk1"/>
              </a:buClr>
              <a:buSzPts val="2800"/>
              <a:buNone/>
              <a:defRPr sz="2800">
                <a:solidFill>
                  <a:schemeClr val="dk1"/>
                </a:solidFill>
              </a:defRPr>
            </a:lvl5pPr>
            <a:lvl6pPr lvl="5">
              <a:spcBef>
                <a:spcPts val="0"/>
              </a:spcBef>
              <a:buClr>
                <a:schemeClr val="dk1"/>
              </a:buClr>
              <a:buSzPts val="2800"/>
              <a:buNone/>
              <a:defRPr sz="2800">
                <a:solidFill>
                  <a:schemeClr val="dk1"/>
                </a:solidFill>
              </a:defRPr>
            </a:lvl6pPr>
            <a:lvl7pPr lvl="6">
              <a:spcBef>
                <a:spcPts val="0"/>
              </a:spcBef>
              <a:buClr>
                <a:schemeClr val="dk1"/>
              </a:buClr>
              <a:buSzPts val="2800"/>
              <a:buNone/>
              <a:defRPr sz="2800">
                <a:solidFill>
                  <a:schemeClr val="dk1"/>
                </a:solidFill>
              </a:defRPr>
            </a:lvl7pPr>
            <a:lvl8pPr lvl="7">
              <a:spcBef>
                <a:spcPts val="0"/>
              </a:spcBef>
              <a:buClr>
                <a:schemeClr val="dk1"/>
              </a:buClr>
              <a:buSzPts val="2800"/>
              <a:buNone/>
              <a:defRPr sz="2800">
                <a:solidFill>
                  <a:schemeClr val="dk1"/>
                </a:solidFill>
              </a:defRPr>
            </a:lvl8pPr>
            <a:lvl9pPr lvl="8">
              <a:spcBef>
                <a:spcPts val="0"/>
              </a:spcBef>
              <a:buClr>
                <a:schemeClr val="dk1"/>
              </a:buClr>
              <a:buSzPts val="2800"/>
              <a:buNone/>
              <a:defRPr sz="2800">
                <a:solidFill>
                  <a:schemeClr val="dk1"/>
                </a:solidFill>
              </a:defRPr>
            </a:lvl9pPr>
          </a:lstStyle>
          <a:p>
            <a:endParaRPr/>
          </a:p>
        </p:txBody>
      </p:sp>
      <p:sp>
        <p:nvSpPr>
          <p:cNvPr id="7" name="Shape 7"/>
          <p:cNvSpPr txBox="1">
            <a:spLocks noGrp="1"/>
          </p:cNvSpPr>
          <p:nvPr>
            <p:ph type="body" idx="1"/>
          </p:nvPr>
        </p:nvSpPr>
        <p:spPr>
          <a:xfrm>
            <a:off x="311700" y="1152475"/>
            <a:ext cx="8520600" cy="3416400"/>
          </a:xfrm>
          <a:prstGeom prst="rect">
            <a:avLst/>
          </a:prstGeom>
          <a:noFill/>
          <a:ln>
            <a:noFill/>
          </a:ln>
        </p:spPr>
        <p:txBody>
          <a:bodyPr wrap="square" lIns="91425" tIns="91425" rIns="91425" bIns="91425" anchor="t" anchorCtr="0"/>
          <a:lstStyle>
            <a:lvl1pPr lvl="0">
              <a:lnSpc>
                <a:spcPct val="115000"/>
              </a:lnSpc>
              <a:spcBef>
                <a:spcPts val="0"/>
              </a:spcBef>
              <a:spcAft>
                <a:spcPts val="1600"/>
              </a:spcAft>
              <a:buClr>
                <a:schemeClr val="dk2"/>
              </a:buClr>
              <a:buSzPts val="1800"/>
              <a:buChar char="●"/>
              <a:defRPr sz="1800">
                <a:solidFill>
                  <a:schemeClr val="dk2"/>
                </a:solidFill>
              </a:defRPr>
            </a:lvl1pPr>
            <a:lvl2pPr lvl="1">
              <a:lnSpc>
                <a:spcPct val="115000"/>
              </a:lnSpc>
              <a:spcBef>
                <a:spcPts val="0"/>
              </a:spcBef>
              <a:spcAft>
                <a:spcPts val="1600"/>
              </a:spcAft>
              <a:buClr>
                <a:schemeClr val="dk2"/>
              </a:buClr>
              <a:buSzPts val="1400"/>
              <a:buChar char="○"/>
              <a:defRPr>
                <a:solidFill>
                  <a:schemeClr val="dk2"/>
                </a:solidFill>
              </a:defRPr>
            </a:lvl2pPr>
            <a:lvl3pPr lvl="2">
              <a:lnSpc>
                <a:spcPct val="115000"/>
              </a:lnSpc>
              <a:spcBef>
                <a:spcPts val="0"/>
              </a:spcBef>
              <a:spcAft>
                <a:spcPts val="1600"/>
              </a:spcAft>
              <a:buClr>
                <a:schemeClr val="dk2"/>
              </a:buClr>
              <a:buSzPts val="1400"/>
              <a:buChar char="■"/>
              <a:defRPr>
                <a:solidFill>
                  <a:schemeClr val="dk2"/>
                </a:solidFill>
              </a:defRPr>
            </a:lvl3pPr>
            <a:lvl4pPr lvl="3">
              <a:lnSpc>
                <a:spcPct val="115000"/>
              </a:lnSpc>
              <a:spcBef>
                <a:spcPts val="0"/>
              </a:spcBef>
              <a:spcAft>
                <a:spcPts val="1600"/>
              </a:spcAft>
              <a:buClr>
                <a:schemeClr val="dk2"/>
              </a:buClr>
              <a:buSzPts val="1400"/>
              <a:buChar char="●"/>
              <a:defRPr>
                <a:solidFill>
                  <a:schemeClr val="dk2"/>
                </a:solidFill>
              </a:defRPr>
            </a:lvl4pPr>
            <a:lvl5pPr lvl="4">
              <a:lnSpc>
                <a:spcPct val="115000"/>
              </a:lnSpc>
              <a:spcBef>
                <a:spcPts val="0"/>
              </a:spcBef>
              <a:spcAft>
                <a:spcPts val="1600"/>
              </a:spcAft>
              <a:buClr>
                <a:schemeClr val="dk2"/>
              </a:buClr>
              <a:buSzPts val="1400"/>
              <a:buChar char="○"/>
              <a:defRPr>
                <a:solidFill>
                  <a:schemeClr val="dk2"/>
                </a:solidFill>
              </a:defRPr>
            </a:lvl5pPr>
            <a:lvl6pPr lvl="5">
              <a:lnSpc>
                <a:spcPct val="115000"/>
              </a:lnSpc>
              <a:spcBef>
                <a:spcPts val="0"/>
              </a:spcBef>
              <a:spcAft>
                <a:spcPts val="1600"/>
              </a:spcAft>
              <a:buClr>
                <a:schemeClr val="dk2"/>
              </a:buClr>
              <a:buSzPts val="1400"/>
              <a:buChar char="■"/>
              <a:defRPr>
                <a:solidFill>
                  <a:schemeClr val="dk2"/>
                </a:solidFill>
              </a:defRPr>
            </a:lvl6pPr>
            <a:lvl7pPr lvl="6">
              <a:lnSpc>
                <a:spcPct val="115000"/>
              </a:lnSpc>
              <a:spcBef>
                <a:spcPts val="0"/>
              </a:spcBef>
              <a:spcAft>
                <a:spcPts val="1600"/>
              </a:spcAft>
              <a:buClr>
                <a:schemeClr val="dk2"/>
              </a:buClr>
              <a:buSzPts val="1400"/>
              <a:buChar char="●"/>
              <a:defRPr>
                <a:solidFill>
                  <a:schemeClr val="dk2"/>
                </a:solidFill>
              </a:defRPr>
            </a:lvl7pPr>
            <a:lvl8pPr lvl="7">
              <a:lnSpc>
                <a:spcPct val="115000"/>
              </a:lnSpc>
              <a:spcBef>
                <a:spcPts val="0"/>
              </a:spcBef>
              <a:spcAft>
                <a:spcPts val="1600"/>
              </a:spcAft>
              <a:buClr>
                <a:schemeClr val="dk2"/>
              </a:buClr>
              <a:buSzPts val="1400"/>
              <a:buChar char="○"/>
              <a:defRPr>
                <a:solidFill>
                  <a:schemeClr val="dk2"/>
                </a:solidFill>
              </a:defRPr>
            </a:lvl8pPr>
            <a:lvl9pPr lvl="8">
              <a:lnSpc>
                <a:spcPct val="115000"/>
              </a:lnSpc>
              <a:spcBef>
                <a:spcPts val="0"/>
              </a:spcBef>
              <a:spcAft>
                <a:spcPts val="1600"/>
              </a:spcAft>
              <a:buClr>
                <a:schemeClr val="dk2"/>
              </a:buClr>
              <a:buSzPts val="1400"/>
              <a:buChar char="■"/>
              <a:defRPr>
                <a:solidFill>
                  <a:schemeClr val="dk2"/>
                </a:solidFill>
              </a:defRPr>
            </a:lvl9pPr>
          </a:lstStyle>
          <a:p>
            <a:endParaRPr/>
          </a:p>
        </p:txBody>
      </p:sp>
      <p:sp>
        <p:nvSpPr>
          <p:cNvPr id="8" name="Shape 8"/>
          <p:cNvSpPr txBox="1">
            <a:spLocks noGrp="1"/>
          </p:cNvSpPr>
          <p:nvPr>
            <p:ph type="sldNum" idx="12"/>
          </p:nvPr>
        </p:nvSpPr>
        <p:spPr>
          <a:xfrm>
            <a:off x="8472458" y="4663217"/>
            <a:ext cx="548700" cy="393600"/>
          </a:xfrm>
          <a:prstGeom prst="rect">
            <a:avLst/>
          </a:prstGeom>
          <a:noFill/>
          <a:ln>
            <a:noFill/>
          </a:ln>
        </p:spPr>
        <p:txBody>
          <a:bodyPr wrap="square" lIns="91425" tIns="91425" rIns="91425" bIns="91425" anchor="ctr" anchorCtr="0">
            <a:noAutofit/>
          </a:bodyPr>
          <a:lstStyle/>
          <a:p>
            <a:pPr marL="0" lvl="0" indent="0" algn="r">
              <a:spcBef>
                <a:spcPts val="0"/>
              </a:spcBef>
              <a:buNone/>
            </a:pPr>
            <a:fld id="{00000000-1234-1234-1234-123412341234}" type="slidenum">
              <a:rPr lang="en-GB" sz="1000">
                <a:solidFill>
                  <a:schemeClr val="dk2"/>
                </a:solidFill>
              </a:rPr>
              <a:pPr marL="0" lvl="0" indent="0" algn="r">
                <a:spcBef>
                  <a:spcPts val="0"/>
                </a:spcBef>
                <a:buNone/>
              </a:pPr>
              <a:t>‹#›</a:t>
            </a:fld>
            <a:endParaRPr lang="en-GB" sz="1000">
              <a:solidFill>
                <a:schemeClr val="dk2"/>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3.xml"/><Relationship Id="rId5" Type="http://schemas.openxmlformats.org/officeDocument/2006/relationships/image" Target="../media/image21.png"/><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3.xml"/><Relationship Id="rId5" Type="http://schemas.openxmlformats.org/officeDocument/2006/relationships/image" Target="../media/image17.png"/><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3.xml"/><Relationship Id="rId5" Type="http://schemas.openxmlformats.org/officeDocument/2006/relationships/image" Target="../media/image23.png"/><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3.xml"/><Relationship Id="rId4" Type="http://schemas.openxmlformats.org/officeDocument/2006/relationships/image" Target="../media/image43.png"/></Relationships>
</file>

<file path=ppt/slides/_rels/slide3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3.xml"/><Relationship Id="rId4" Type="http://schemas.openxmlformats.org/officeDocument/2006/relationships/image" Target="../media/image46.png"/></Relationships>
</file>

<file path=ppt/slides/_rels/slide3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8.png"/><Relationship Id="rId1" Type="http://schemas.openxmlformats.org/officeDocument/2006/relationships/slideLayout" Target="../slideLayouts/slideLayout3.xml"/><Relationship Id="rId4" Type="http://schemas.openxmlformats.org/officeDocument/2006/relationships/image" Target="../media/image46.png"/></Relationships>
</file>

<file path=ppt/slides/_rels/slide3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9.png"/><Relationship Id="rId1" Type="http://schemas.openxmlformats.org/officeDocument/2006/relationships/slideLayout" Target="../slideLayouts/slideLayout3.xml"/><Relationship Id="rId4" Type="http://schemas.openxmlformats.org/officeDocument/2006/relationships/image" Target="../media/image46.png"/></Relationships>
</file>

<file path=ppt/slides/_rels/slide3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Shape 54"/>
          <p:cNvSpPr txBox="1">
            <a:spLocks noGrp="1"/>
          </p:cNvSpPr>
          <p:nvPr>
            <p:ph type="ctrTitle"/>
          </p:nvPr>
        </p:nvSpPr>
        <p:spPr>
          <a:xfrm>
            <a:off x="311708" y="744575"/>
            <a:ext cx="8520600" cy="2052600"/>
          </a:xfrm>
          <a:prstGeom prst="rect">
            <a:avLst/>
          </a:prstGeom>
        </p:spPr>
        <p:txBody>
          <a:bodyPr wrap="square" lIns="91425" tIns="91425" rIns="91425" bIns="91425" anchor="b" anchorCtr="0">
            <a:noAutofit/>
          </a:bodyPr>
          <a:lstStyle/>
          <a:p>
            <a:pPr marL="0" lvl="0" indent="0">
              <a:spcBef>
                <a:spcPts val="0"/>
              </a:spcBef>
              <a:buNone/>
            </a:pPr>
            <a:r>
              <a:rPr lang="en-GB" dirty="0" smtClean="0"/>
              <a:t>Return-to-</a:t>
            </a:r>
            <a:r>
              <a:rPr lang="en-GB" dirty="0" err="1" smtClean="0"/>
              <a:t>libc</a:t>
            </a:r>
            <a:r>
              <a:rPr lang="en-GB" dirty="0" smtClean="0"/>
              <a:t> Attacks</a:t>
            </a:r>
            <a:endParaRPr lang="en-GB"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Shape 118"/>
          <p:cNvSpPr txBox="1">
            <a:spLocks noGrp="1"/>
          </p:cNvSpPr>
          <p:nvPr>
            <p:ph type="title"/>
          </p:nvPr>
        </p:nvSpPr>
        <p:spPr>
          <a:xfrm>
            <a:off x="501200" y="472100"/>
            <a:ext cx="8520600" cy="572700"/>
          </a:xfrm>
          <a:prstGeom prst="rect">
            <a:avLst/>
          </a:prstGeom>
        </p:spPr>
        <p:txBody>
          <a:bodyPr wrap="square" lIns="91425" tIns="91425" rIns="91425" bIns="91425" anchor="t" anchorCtr="0">
            <a:noAutofit/>
          </a:bodyPr>
          <a:lstStyle/>
          <a:p>
            <a:pPr marL="0" lvl="0" indent="0">
              <a:spcBef>
                <a:spcPts val="0"/>
              </a:spcBef>
              <a:buNone/>
            </a:pPr>
            <a:r>
              <a:rPr lang="en-GB" dirty="0"/>
              <a:t>Task B : To </a:t>
            </a:r>
            <a:r>
              <a:rPr lang="en-GB" dirty="0" smtClean="0"/>
              <a:t>Find </a:t>
            </a:r>
            <a:r>
              <a:rPr lang="en-GB" dirty="0"/>
              <a:t>“/bin/</a:t>
            </a:r>
            <a:r>
              <a:rPr lang="en-GB" dirty="0" err="1"/>
              <a:t>sh</a:t>
            </a:r>
            <a:r>
              <a:rPr lang="en-GB" dirty="0"/>
              <a:t>” </a:t>
            </a:r>
            <a:r>
              <a:rPr lang="en-GB" dirty="0" smtClean="0"/>
              <a:t>String </a:t>
            </a:r>
            <a:r>
              <a:rPr lang="en-GB" dirty="0"/>
              <a:t>A</a:t>
            </a:r>
            <a:r>
              <a:rPr lang="en-GB" dirty="0" smtClean="0"/>
              <a:t>ddress </a:t>
            </a:r>
            <a:endParaRPr lang="en-GB" dirty="0"/>
          </a:p>
        </p:txBody>
      </p:sp>
      <p:cxnSp>
        <p:nvCxnSpPr>
          <p:cNvPr id="119" name="Shape 119"/>
          <p:cNvCxnSpPr/>
          <p:nvPr/>
        </p:nvCxnSpPr>
        <p:spPr>
          <a:xfrm>
            <a:off x="4390176" y="2037029"/>
            <a:ext cx="0" cy="544200"/>
          </a:xfrm>
          <a:prstGeom prst="straightConnector1">
            <a:avLst/>
          </a:prstGeom>
          <a:noFill/>
          <a:ln w="9525" cap="flat" cmpd="sng">
            <a:solidFill>
              <a:schemeClr val="dk2"/>
            </a:solidFill>
            <a:prstDash val="solid"/>
            <a:round/>
            <a:headEnd type="none" w="lg" len="lg"/>
            <a:tailEnd type="triangle" w="lg" len="lg"/>
          </a:ln>
        </p:spPr>
      </p:cxnSp>
      <p:sp>
        <p:nvSpPr>
          <p:cNvPr id="121" name="Shape 121"/>
          <p:cNvSpPr txBox="1"/>
          <p:nvPr/>
        </p:nvSpPr>
        <p:spPr>
          <a:xfrm>
            <a:off x="571500" y="2581228"/>
            <a:ext cx="7620000" cy="741393"/>
          </a:xfrm>
          <a:prstGeom prst="rect">
            <a:avLst/>
          </a:prstGeom>
          <a:noFill/>
          <a:ln w="9525" cap="flat" cmpd="sng">
            <a:solidFill>
              <a:srgbClr val="000000"/>
            </a:solidFill>
            <a:prstDash val="solid"/>
            <a:round/>
            <a:headEnd type="none" w="med" len="med"/>
            <a:tailEnd type="none" w="med" len="med"/>
          </a:ln>
        </p:spPr>
        <p:txBody>
          <a:bodyPr wrap="square" lIns="91425" tIns="91425" rIns="91425" bIns="91425" anchor="t" anchorCtr="0">
            <a:noAutofit/>
          </a:bodyPr>
          <a:lstStyle/>
          <a:p>
            <a:pPr marL="0" lvl="0" indent="457200" algn="ctr">
              <a:spcBef>
                <a:spcPts val="0"/>
              </a:spcBef>
              <a:buNone/>
            </a:pPr>
            <a:r>
              <a:rPr lang="en-GB" sz="1800" dirty="0" smtClean="0">
                <a:latin typeface="Courier New" panose="02070309020205020404" pitchFamily="49" charset="0"/>
                <a:cs typeface="Courier New" panose="02070309020205020404" pitchFamily="49" charset="0"/>
              </a:rPr>
              <a:t>MYSHELL</a:t>
            </a:r>
            <a:r>
              <a:rPr lang="en-GB" sz="1800" dirty="0" smtClean="0"/>
              <a:t> </a:t>
            </a:r>
            <a:r>
              <a:rPr lang="en-GB" sz="1800" dirty="0"/>
              <a:t>is passed to the vulnerable </a:t>
            </a:r>
            <a:r>
              <a:rPr lang="en-GB" sz="1800" dirty="0" smtClean="0"/>
              <a:t>program as an environment variable, which is stored on the stack.</a:t>
            </a:r>
            <a:endParaRPr lang="en-GB" sz="1800" dirty="0"/>
          </a:p>
        </p:txBody>
      </p:sp>
      <p:sp>
        <p:nvSpPr>
          <p:cNvPr id="122" name="Shape 122"/>
          <p:cNvSpPr txBox="1"/>
          <p:nvPr/>
        </p:nvSpPr>
        <p:spPr>
          <a:xfrm>
            <a:off x="571500" y="1247324"/>
            <a:ext cx="7620000" cy="789705"/>
          </a:xfrm>
          <a:prstGeom prst="rect">
            <a:avLst/>
          </a:prstGeom>
          <a:noFill/>
          <a:ln w="9525" cap="flat" cmpd="sng">
            <a:solidFill>
              <a:srgbClr val="000000"/>
            </a:solidFill>
            <a:prstDash val="solid"/>
            <a:round/>
            <a:headEnd type="none" w="med" len="med"/>
            <a:tailEnd type="none" w="med" len="med"/>
          </a:ln>
        </p:spPr>
        <p:txBody>
          <a:bodyPr wrap="square" lIns="91425" tIns="91425" rIns="91425" bIns="91425" anchor="t" anchorCtr="0">
            <a:noAutofit/>
          </a:bodyPr>
          <a:lstStyle/>
          <a:p>
            <a:pPr marL="0" lvl="0" indent="387350" algn="ctr" rtl="0">
              <a:lnSpc>
                <a:spcPct val="115000"/>
              </a:lnSpc>
              <a:spcBef>
                <a:spcPts val="0"/>
              </a:spcBef>
              <a:spcAft>
                <a:spcPts val="1600"/>
              </a:spcAft>
              <a:buClr>
                <a:schemeClr val="dk1"/>
              </a:buClr>
              <a:buSzPts val="1100"/>
              <a:buFont typeface="Arial"/>
              <a:buNone/>
            </a:pPr>
            <a:r>
              <a:rPr lang="en-GB" sz="1800" dirty="0" smtClean="0"/>
              <a:t>Export </a:t>
            </a:r>
            <a:r>
              <a:rPr lang="en-GB" sz="1800" dirty="0"/>
              <a:t>an environment variable called “</a:t>
            </a:r>
            <a:r>
              <a:rPr lang="en-GB" sz="1800" dirty="0">
                <a:latin typeface="Courier New" panose="02070309020205020404" pitchFamily="49" charset="0"/>
                <a:cs typeface="Courier New" panose="02070309020205020404" pitchFamily="49" charset="0"/>
              </a:rPr>
              <a:t>MYSHELL</a:t>
            </a:r>
            <a:r>
              <a:rPr lang="en-GB" sz="1800" dirty="0"/>
              <a:t>” with value “</a:t>
            </a:r>
            <a:r>
              <a:rPr lang="en-GB" sz="1800" dirty="0">
                <a:latin typeface="Courier New" panose="02070309020205020404" pitchFamily="49" charset="0"/>
                <a:cs typeface="Courier New" panose="02070309020205020404" pitchFamily="49" charset="0"/>
              </a:rPr>
              <a:t>/bin/</a:t>
            </a:r>
            <a:r>
              <a:rPr lang="en-GB" sz="1800" dirty="0" err="1">
                <a:latin typeface="Courier New" panose="02070309020205020404" pitchFamily="49" charset="0"/>
                <a:cs typeface="Courier New" panose="02070309020205020404" pitchFamily="49" charset="0"/>
              </a:rPr>
              <a:t>sh</a:t>
            </a:r>
            <a:r>
              <a:rPr lang="en-GB" sz="1800" dirty="0" smtClean="0"/>
              <a:t>”.</a:t>
            </a:r>
            <a:endParaRPr lang="en-GB" sz="1800" dirty="0"/>
          </a:p>
        </p:txBody>
      </p:sp>
      <p:cxnSp>
        <p:nvCxnSpPr>
          <p:cNvPr id="123" name="Shape 123"/>
          <p:cNvCxnSpPr>
            <a:endCxn id="124" idx="0"/>
          </p:cNvCxnSpPr>
          <p:nvPr/>
        </p:nvCxnSpPr>
        <p:spPr>
          <a:xfrm>
            <a:off x="4390176" y="3322622"/>
            <a:ext cx="0" cy="500649"/>
          </a:xfrm>
          <a:prstGeom prst="straightConnector1">
            <a:avLst/>
          </a:prstGeom>
          <a:noFill/>
          <a:ln w="9525" cap="flat" cmpd="sng">
            <a:solidFill>
              <a:schemeClr val="dk2"/>
            </a:solidFill>
            <a:prstDash val="solid"/>
            <a:round/>
            <a:headEnd type="none" w="lg" len="lg"/>
            <a:tailEnd type="triangle" w="lg" len="lg"/>
          </a:ln>
        </p:spPr>
      </p:cxnSp>
      <p:sp>
        <p:nvSpPr>
          <p:cNvPr id="124" name="Shape 124"/>
          <p:cNvSpPr txBox="1"/>
          <p:nvPr/>
        </p:nvSpPr>
        <p:spPr>
          <a:xfrm>
            <a:off x="580176" y="3823271"/>
            <a:ext cx="7620000" cy="541489"/>
          </a:xfrm>
          <a:prstGeom prst="rect">
            <a:avLst/>
          </a:prstGeom>
          <a:noFill/>
          <a:ln w="9525" cap="flat" cmpd="sng">
            <a:solidFill>
              <a:srgbClr val="000000"/>
            </a:solidFill>
            <a:prstDash val="solid"/>
            <a:round/>
            <a:headEnd type="none" w="med" len="med"/>
            <a:tailEnd type="none" w="med" len="med"/>
          </a:ln>
        </p:spPr>
        <p:txBody>
          <a:bodyPr wrap="square" lIns="91425" tIns="91425" rIns="91425" bIns="91425" anchor="t" anchorCtr="0">
            <a:noAutofit/>
          </a:bodyPr>
          <a:lstStyle/>
          <a:p>
            <a:pPr marL="0" lvl="0" indent="457200" algn="ctr" rtl="0">
              <a:spcBef>
                <a:spcPts val="0"/>
              </a:spcBef>
              <a:buNone/>
            </a:pPr>
            <a:r>
              <a:rPr lang="en-GB" sz="1800" dirty="0" smtClean="0"/>
              <a:t>We can find its address.</a:t>
            </a:r>
            <a:endParaRPr lang="en-GB" sz="1800" dirty="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Shape 129"/>
          <p:cNvSpPr txBox="1">
            <a:spLocks noGrp="1"/>
          </p:cNvSpPr>
          <p:nvPr>
            <p:ph type="title"/>
          </p:nvPr>
        </p:nvSpPr>
        <p:spPr>
          <a:xfrm>
            <a:off x="311700" y="444975"/>
            <a:ext cx="8520600" cy="572700"/>
          </a:xfrm>
          <a:prstGeom prst="rect">
            <a:avLst/>
          </a:prstGeom>
        </p:spPr>
        <p:txBody>
          <a:bodyPr wrap="square" lIns="91425" tIns="91425" rIns="91425" bIns="91425" anchor="t" anchorCtr="0">
            <a:noAutofit/>
          </a:bodyPr>
          <a:lstStyle/>
          <a:p>
            <a:pPr marL="0" lvl="0" indent="0" rtl="0">
              <a:spcBef>
                <a:spcPts val="0"/>
              </a:spcBef>
              <a:buNone/>
            </a:pPr>
            <a:r>
              <a:rPr lang="en-GB" dirty="0"/>
              <a:t>Task B : To </a:t>
            </a:r>
            <a:r>
              <a:rPr lang="en-GB" dirty="0" smtClean="0"/>
              <a:t>Find </a:t>
            </a:r>
            <a:r>
              <a:rPr lang="en-GB" dirty="0"/>
              <a:t>“/bin/</a:t>
            </a:r>
            <a:r>
              <a:rPr lang="en-GB" dirty="0" err="1"/>
              <a:t>sh</a:t>
            </a:r>
            <a:r>
              <a:rPr lang="en-GB" dirty="0"/>
              <a:t>” </a:t>
            </a:r>
            <a:r>
              <a:rPr lang="en-GB" dirty="0" smtClean="0"/>
              <a:t>String </a:t>
            </a:r>
            <a:r>
              <a:rPr lang="en-GB" dirty="0"/>
              <a:t>A</a:t>
            </a:r>
            <a:r>
              <a:rPr lang="en-GB" dirty="0" smtClean="0"/>
              <a:t>ddress </a:t>
            </a:r>
            <a:endParaRPr lang="en-GB" dirty="0"/>
          </a:p>
        </p:txBody>
      </p:sp>
      <p:pic>
        <p:nvPicPr>
          <p:cNvPr id="130" name="Shape 130"/>
          <p:cNvPicPr preferRelativeResize="0"/>
          <p:nvPr/>
        </p:nvPicPr>
        <p:blipFill>
          <a:blip r:embed="rId3">
            <a:alphaModFix/>
          </a:blip>
          <a:stretch>
            <a:fillRect/>
          </a:stretch>
        </p:blipFill>
        <p:spPr>
          <a:xfrm>
            <a:off x="311698" y="1152475"/>
            <a:ext cx="6081545" cy="3253270"/>
          </a:xfrm>
          <a:prstGeom prst="rect">
            <a:avLst/>
          </a:prstGeom>
          <a:noFill/>
          <a:ln>
            <a:noFill/>
          </a:ln>
        </p:spPr>
      </p:pic>
      <p:sp>
        <p:nvSpPr>
          <p:cNvPr id="131" name="Shape 131"/>
          <p:cNvSpPr txBox="1"/>
          <p:nvPr/>
        </p:nvSpPr>
        <p:spPr>
          <a:xfrm>
            <a:off x="6355458" y="1303898"/>
            <a:ext cx="2455650" cy="352800"/>
          </a:xfrm>
          <a:prstGeom prst="rect">
            <a:avLst/>
          </a:prstGeom>
          <a:noFill/>
          <a:ln>
            <a:noFill/>
          </a:ln>
        </p:spPr>
        <p:txBody>
          <a:bodyPr wrap="square" lIns="91425" tIns="91425" rIns="91425" bIns="91425" anchor="t" anchorCtr="0">
            <a:noAutofit/>
          </a:bodyPr>
          <a:lstStyle/>
          <a:p>
            <a:pPr marL="0" lvl="0" indent="0">
              <a:spcBef>
                <a:spcPts val="0"/>
              </a:spcBef>
              <a:buNone/>
            </a:pPr>
            <a:r>
              <a:rPr lang="en-GB" sz="1800" dirty="0"/>
              <a:t>Code to display address of environment variable</a:t>
            </a:r>
          </a:p>
        </p:txBody>
      </p:sp>
      <p:pic>
        <p:nvPicPr>
          <p:cNvPr id="132" name="Shape 132"/>
          <p:cNvPicPr preferRelativeResize="0"/>
          <p:nvPr/>
        </p:nvPicPr>
        <p:blipFill>
          <a:blip r:embed="rId4">
            <a:alphaModFix/>
          </a:blip>
          <a:stretch>
            <a:fillRect/>
          </a:stretch>
        </p:blipFill>
        <p:spPr>
          <a:xfrm>
            <a:off x="5420669" y="3716791"/>
            <a:ext cx="3609975" cy="1285875"/>
          </a:xfrm>
          <a:prstGeom prst="rect">
            <a:avLst/>
          </a:prstGeom>
          <a:noFill/>
          <a:ln>
            <a:noFill/>
          </a:ln>
        </p:spPr>
      </p:pic>
      <p:sp>
        <p:nvSpPr>
          <p:cNvPr id="133" name="Shape 133"/>
          <p:cNvSpPr txBox="1"/>
          <p:nvPr/>
        </p:nvSpPr>
        <p:spPr>
          <a:xfrm>
            <a:off x="319468" y="4419137"/>
            <a:ext cx="4872208" cy="572700"/>
          </a:xfrm>
          <a:prstGeom prst="rect">
            <a:avLst/>
          </a:prstGeom>
          <a:noFill/>
          <a:ln>
            <a:noFill/>
          </a:ln>
        </p:spPr>
        <p:txBody>
          <a:bodyPr wrap="square" lIns="91425" tIns="91425" rIns="91425" bIns="91425" anchor="t" anchorCtr="0">
            <a:noAutofit/>
          </a:bodyPr>
          <a:lstStyle/>
          <a:p>
            <a:pPr marL="0" lvl="0" indent="0">
              <a:spcBef>
                <a:spcPts val="0"/>
              </a:spcBef>
              <a:buNone/>
            </a:pPr>
            <a:r>
              <a:rPr lang="en-GB" sz="1800" dirty="0"/>
              <a:t>Export “</a:t>
            </a:r>
            <a:r>
              <a:rPr lang="en-GB" sz="1800" dirty="0">
                <a:latin typeface="Courier New" panose="02070309020205020404" pitchFamily="49" charset="0"/>
                <a:cs typeface="Courier New" panose="02070309020205020404" pitchFamily="49" charset="0"/>
              </a:rPr>
              <a:t>MYSHELL</a:t>
            </a:r>
            <a:r>
              <a:rPr lang="en-GB" sz="1800" dirty="0"/>
              <a:t>” environment variable and execute the code.</a:t>
            </a:r>
          </a:p>
        </p:txBody>
      </p:sp>
      <p:sp>
        <p:nvSpPr>
          <p:cNvPr id="7" name="Right Arrow 6"/>
          <p:cNvSpPr/>
          <p:nvPr/>
        </p:nvSpPr>
        <p:spPr>
          <a:xfrm rot="10800000">
            <a:off x="5682883" y="1564304"/>
            <a:ext cx="513878" cy="30228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ight Arrow 7"/>
          <p:cNvSpPr/>
          <p:nvPr/>
        </p:nvSpPr>
        <p:spPr>
          <a:xfrm>
            <a:off x="4813825" y="4708026"/>
            <a:ext cx="506320" cy="30228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Shape 138"/>
          <p:cNvSpPr txBox="1">
            <a:spLocks noGrp="1"/>
          </p:cNvSpPr>
          <p:nvPr>
            <p:ph type="title"/>
          </p:nvPr>
        </p:nvSpPr>
        <p:spPr>
          <a:xfrm>
            <a:off x="311700" y="445025"/>
            <a:ext cx="8520600" cy="572700"/>
          </a:xfrm>
          <a:prstGeom prst="rect">
            <a:avLst/>
          </a:prstGeom>
        </p:spPr>
        <p:txBody>
          <a:bodyPr wrap="square" lIns="91425" tIns="91425" rIns="91425" bIns="91425" anchor="t" anchorCtr="0">
            <a:noAutofit/>
          </a:bodyPr>
          <a:lstStyle/>
          <a:p>
            <a:pPr marL="0" lvl="0" indent="-69850">
              <a:spcBef>
                <a:spcPts val="0"/>
              </a:spcBef>
              <a:buClr>
                <a:schemeClr val="dk1"/>
              </a:buClr>
              <a:buSzPts val="1100"/>
              <a:buFont typeface="Arial"/>
              <a:buNone/>
            </a:pPr>
            <a:r>
              <a:rPr lang="en-GB" dirty="0"/>
              <a:t>Task B : </a:t>
            </a:r>
            <a:r>
              <a:rPr lang="en-GB" dirty="0" smtClean="0"/>
              <a:t>Some Considerations</a:t>
            </a:r>
            <a:endParaRPr lang="en-GB" dirty="0"/>
          </a:p>
        </p:txBody>
      </p:sp>
      <p:pic>
        <p:nvPicPr>
          <p:cNvPr id="139" name="Shape 139"/>
          <p:cNvPicPr preferRelativeResize="0"/>
          <p:nvPr/>
        </p:nvPicPr>
        <p:blipFill>
          <a:blip r:embed="rId3">
            <a:alphaModFix/>
          </a:blip>
          <a:stretch>
            <a:fillRect/>
          </a:stretch>
        </p:blipFill>
        <p:spPr>
          <a:xfrm>
            <a:off x="573332" y="1118440"/>
            <a:ext cx="2865114" cy="991077"/>
          </a:xfrm>
          <a:prstGeom prst="rect">
            <a:avLst/>
          </a:prstGeom>
          <a:noFill/>
          <a:ln>
            <a:noFill/>
          </a:ln>
        </p:spPr>
      </p:pic>
      <p:sp>
        <p:nvSpPr>
          <p:cNvPr id="140" name="Shape 140"/>
          <p:cNvSpPr txBox="1"/>
          <p:nvPr/>
        </p:nvSpPr>
        <p:spPr>
          <a:xfrm>
            <a:off x="3291658" y="1033733"/>
            <a:ext cx="5540642" cy="1699800"/>
          </a:xfrm>
          <a:prstGeom prst="rect">
            <a:avLst/>
          </a:prstGeom>
          <a:noFill/>
          <a:ln>
            <a:noFill/>
          </a:ln>
        </p:spPr>
        <p:txBody>
          <a:bodyPr wrap="square" lIns="91425" tIns="91425" rIns="91425" bIns="91425" anchor="t" anchorCtr="0">
            <a:noAutofit/>
          </a:bodyPr>
          <a:lstStyle/>
          <a:p>
            <a:pPr marL="457200" lvl="0" indent="-342900" rtl="0">
              <a:spcBef>
                <a:spcPts val="0"/>
              </a:spcBef>
              <a:spcAft>
                <a:spcPts val="0"/>
              </a:spcAft>
              <a:buSzPts val="1800"/>
              <a:buChar char="●"/>
            </a:pPr>
            <a:r>
              <a:rPr lang="en-GB" dirty="0"/>
              <a:t>Address of “MYSHELL” environment variable is sensitive to the length of the program name. </a:t>
            </a:r>
          </a:p>
          <a:p>
            <a:pPr marL="457200" lvl="0" indent="-342900">
              <a:spcBef>
                <a:spcPts val="0"/>
              </a:spcBef>
              <a:buSzPts val="1800"/>
              <a:buChar char="●"/>
            </a:pPr>
            <a:r>
              <a:rPr lang="en-GB" dirty="0"/>
              <a:t>If the program name is changed from env55 to </a:t>
            </a:r>
            <a:r>
              <a:rPr lang="en-GB" dirty="0" smtClean="0"/>
              <a:t>env77, </a:t>
            </a:r>
            <a:r>
              <a:rPr lang="en-GB" dirty="0"/>
              <a:t>we get a different address</a:t>
            </a:r>
            <a:r>
              <a:rPr lang="en-GB" dirty="0" smtClean="0"/>
              <a:t>.</a:t>
            </a:r>
            <a:endParaRPr lang="vi-VN" dirty="0" smtClean="0"/>
          </a:p>
          <a:p>
            <a:pPr marL="457200" lvl="0" indent="-342900">
              <a:spcBef>
                <a:spcPts val="0"/>
              </a:spcBef>
              <a:buSzPts val="1800"/>
              <a:buChar char="●"/>
            </a:pPr>
            <a:r>
              <a:rPr lang="vi-VN" dirty="0" smtClean="0"/>
              <a:t>env55 </a:t>
            </a:r>
            <a:r>
              <a:rPr lang="vi-VN" dirty="0" smtClean="0">
                <a:sym typeface="Wingdings" pitchFamily="2" charset="2"/>
              </a:rPr>
              <a:t></a:t>
            </a:r>
            <a:r>
              <a:rPr lang="vi-VN" dirty="0" smtClean="0"/>
              <a:t> stack</a:t>
            </a:r>
            <a:endParaRPr lang="en-GB" dirty="0"/>
          </a:p>
        </p:txBody>
      </p:sp>
      <p:pic>
        <p:nvPicPr>
          <p:cNvPr id="141" name="Shape 141"/>
          <p:cNvPicPr preferRelativeResize="0"/>
          <p:nvPr/>
        </p:nvPicPr>
        <p:blipFill>
          <a:blip r:embed="rId4">
            <a:alphaModFix/>
          </a:blip>
          <a:stretch>
            <a:fillRect/>
          </a:stretch>
        </p:blipFill>
        <p:spPr>
          <a:xfrm>
            <a:off x="569448" y="2199154"/>
            <a:ext cx="6511484" cy="2944346"/>
          </a:xfrm>
          <a:prstGeom prst="rect">
            <a:avLst/>
          </a:prstGeom>
          <a:noFill/>
          <a:ln>
            <a:noFill/>
          </a:ln>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Shape 146"/>
          <p:cNvSpPr txBox="1">
            <a:spLocks noGrp="1"/>
          </p:cNvSpPr>
          <p:nvPr>
            <p:ph type="title"/>
          </p:nvPr>
        </p:nvSpPr>
        <p:spPr>
          <a:xfrm>
            <a:off x="311700" y="445025"/>
            <a:ext cx="8520600" cy="572700"/>
          </a:xfrm>
          <a:prstGeom prst="rect">
            <a:avLst/>
          </a:prstGeom>
        </p:spPr>
        <p:txBody>
          <a:bodyPr wrap="square" lIns="91425" tIns="91425" rIns="91425" bIns="91425" anchor="t" anchorCtr="0">
            <a:noAutofit/>
          </a:bodyPr>
          <a:lstStyle/>
          <a:p>
            <a:pPr marL="0" lvl="0" indent="-69850" rtl="0">
              <a:lnSpc>
                <a:spcPct val="115000"/>
              </a:lnSpc>
              <a:spcBef>
                <a:spcPts val="0"/>
              </a:spcBef>
              <a:spcAft>
                <a:spcPts val="1600"/>
              </a:spcAft>
              <a:buClr>
                <a:schemeClr val="dk1"/>
              </a:buClr>
              <a:buSzPts val="1100"/>
              <a:buFont typeface="Arial"/>
              <a:buNone/>
            </a:pPr>
            <a:r>
              <a:rPr lang="en-GB" dirty="0">
                <a:solidFill>
                  <a:srgbClr val="000000"/>
                </a:solidFill>
              </a:rPr>
              <a:t>Task C : Argument for </a:t>
            </a:r>
            <a:r>
              <a:rPr lang="en-GB" dirty="0">
                <a:solidFill>
                  <a:srgbClr val="000000"/>
                </a:solidFill>
                <a:latin typeface="Courier New" panose="02070309020205020404" pitchFamily="49" charset="0"/>
                <a:cs typeface="Courier New" panose="02070309020205020404" pitchFamily="49" charset="0"/>
              </a:rPr>
              <a:t>system()</a:t>
            </a:r>
          </a:p>
        </p:txBody>
      </p:sp>
      <p:sp>
        <p:nvSpPr>
          <p:cNvPr id="147" name="Shape 147"/>
          <p:cNvSpPr txBox="1"/>
          <p:nvPr/>
        </p:nvSpPr>
        <p:spPr>
          <a:xfrm>
            <a:off x="485772" y="1215240"/>
            <a:ext cx="8213700" cy="784624"/>
          </a:xfrm>
          <a:prstGeom prst="rect">
            <a:avLst/>
          </a:prstGeom>
          <a:noFill/>
          <a:ln>
            <a:noFill/>
          </a:ln>
        </p:spPr>
        <p:txBody>
          <a:bodyPr wrap="square" lIns="91425" tIns="91425" rIns="91425" bIns="91425" anchor="t" anchorCtr="0">
            <a:noAutofit/>
          </a:bodyPr>
          <a:lstStyle/>
          <a:p>
            <a:pPr marL="457200" lvl="0" indent="-342900" rtl="0">
              <a:spcBef>
                <a:spcPts val="0"/>
              </a:spcBef>
              <a:buSzPts val="1800"/>
              <a:buChar char="●"/>
            </a:pPr>
            <a:r>
              <a:rPr lang="en-GB" sz="1800" dirty="0"/>
              <a:t>Arguments are accessed with respect to </a:t>
            </a:r>
            <a:r>
              <a:rPr lang="en-GB" sz="1800" dirty="0" err="1">
                <a:latin typeface="Courier New" panose="02070309020205020404" pitchFamily="49" charset="0"/>
                <a:cs typeface="Courier New" panose="02070309020205020404" pitchFamily="49" charset="0"/>
              </a:rPr>
              <a:t>ebp</a:t>
            </a:r>
            <a:r>
              <a:rPr lang="en-GB" sz="1800" dirty="0" smtClean="0"/>
              <a:t>.</a:t>
            </a:r>
            <a:endParaRPr sz="1800" dirty="0"/>
          </a:p>
          <a:p>
            <a:pPr marL="457200" lvl="0" indent="-342900" rtl="0">
              <a:spcBef>
                <a:spcPts val="0"/>
              </a:spcBef>
              <a:buSzPts val="1800"/>
              <a:buChar char="●"/>
            </a:pPr>
            <a:r>
              <a:rPr lang="en-GB" sz="1800" dirty="0"/>
              <a:t>Argument for </a:t>
            </a:r>
            <a:r>
              <a:rPr lang="en-GB" sz="1800" dirty="0">
                <a:latin typeface="Courier New" panose="02070309020205020404" pitchFamily="49" charset="0"/>
                <a:cs typeface="Courier New" panose="02070309020205020404" pitchFamily="49" charset="0"/>
              </a:rPr>
              <a:t>system() </a:t>
            </a:r>
            <a:r>
              <a:rPr lang="en-GB" sz="1800" dirty="0" smtClean="0"/>
              <a:t>needs </a:t>
            </a:r>
            <a:r>
              <a:rPr lang="en-GB" sz="1800" dirty="0"/>
              <a:t>to be </a:t>
            </a:r>
            <a:r>
              <a:rPr lang="en-GB" sz="1800" dirty="0" smtClean="0"/>
              <a:t>on the </a:t>
            </a:r>
            <a:r>
              <a:rPr lang="en-GB" sz="1800" dirty="0"/>
              <a:t>stack</a:t>
            </a:r>
            <a:r>
              <a:rPr lang="en-GB" sz="1800" dirty="0" smtClean="0"/>
              <a:t>.</a:t>
            </a:r>
            <a:endParaRPr sz="1800" dirty="0"/>
          </a:p>
          <a:p>
            <a:pPr marL="0" lvl="0" indent="0">
              <a:spcBef>
                <a:spcPts val="0"/>
              </a:spcBef>
              <a:buNone/>
            </a:pPr>
            <a:endParaRPr dirty="0"/>
          </a:p>
        </p:txBody>
      </p:sp>
      <p:pic>
        <p:nvPicPr>
          <p:cNvPr id="148" name="Shape 148"/>
          <p:cNvPicPr preferRelativeResize="0"/>
          <p:nvPr/>
        </p:nvPicPr>
        <p:blipFill>
          <a:blip r:embed="rId3">
            <a:alphaModFix/>
          </a:blip>
          <a:stretch>
            <a:fillRect/>
          </a:stretch>
        </p:blipFill>
        <p:spPr>
          <a:xfrm>
            <a:off x="3657600" y="2122050"/>
            <a:ext cx="5114300" cy="2435377"/>
          </a:xfrm>
          <a:prstGeom prst="rect">
            <a:avLst/>
          </a:prstGeom>
          <a:noFill/>
          <a:ln>
            <a:noFill/>
          </a:ln>
        </p:spPr>
      </p:pic>
      <p:sp>
        <p:nvSpPr>
          <p:cNvPr id="149" name="Shape 149"/>
          <p:cNvSpPr txBox="1"/>
          <p:nvPr/>
        </p:nvSpPr>
        <p:spPr>
          <a:xfrm>
            <a:off x="4194550" y="4493366"/>
            <a:ext cx="4040400" cy="363300"/>
          </a:xfrm>
          <a:prstGeom prst="rect">
            <a:avLst/>
          </a:prstGeom>
          <a:noFill/>
          <a:ln>
            <a:noFill/>
          </a:ln>
        </p:spPr>
        <p:txBody>
          <a:bodyPr wrap="square" lIns="91425" tIns="91425" rIns="91425" bIns="91425" anchor="t" anchorCtr="0">
            <a:noAutofit/>
          </a:bodyPr>
          <a:lstStyle/>
          <a:p>
            <a:pPr marL="0" lvl="0" indent="0">
              <a:spcBef>
                <a:spcPts val="0"/>
              </a:spcBef>
              <a:buNone/>
            </a:pPr>
            <a:r>
              <a:rPr lang="en-GB" dirty="0"/>
              <a:t>               Frame for the system() function</a:t>
            </a:r>
          </a:p>
        </p:txBody>
      </p:sp>
      <p:sp>
        <p:nvSpPr>
          <p:cNvPr id="151" name="Shape 151"/>
          <p:cNvSpPr txBox="1"/>
          <p:nvPr/>
        </p:nvSpPr>
        <p:spPr>
          <a:xfrm>
            <a:off x="1061764" y="2974349"/>
            <a:ext cx="3361919" cy="1068580"/>
          </a:xfrm>
          <a:prstGeom prst="rect">
            <a:avLst/>
          </a:prstGeom>
          <a:noFill/>
          <a:ln>
            <a:noFill/>
          </a:ln>
        </p:spPr>
        <p:txBody>
          <a:bodyPr wrap="square" lIns="91425" tIns="91425" rIns="91425" bIns="91425" anchor="t" anchorCtr="0">
            <a:noAutofit/>
          </a:bodyPr>
          <a:lstStyle/>
          <a:p>
            <a:pPr marL="0" lvl="0" indent="0">
              <a:spcBef>
                <a:spcPts val="0"/>
              </a:spcBef>
              <a:buNone/>
            </a:pPr>
            <a:r>
              <a:rPr lang="en-GB" sz="1600" dirty="0">
                <a:solidFill>
                  <a:srgbClr val="FF0000"/>
                </a:solidFill>
              </a:rPr>
              <a:t>Need </a:t>
            </a:r>
            <a:r>
              <a:rPr lang="en-GB" sz="1600" dirty="0" smtClean="0">
                <a:solidFill>
                  <a:srgbClr val="FF0000"/>
                </a:solidFill>
              </a:rPr>
              <a:t>to know where exactly </a:t>
            </a:r>
            <a:r>
              <a:rPr lang="en-GB" sz="1600" dirty="0" err="1" smtClean="0">
                <a:solidFill>
                  <a:srgbClr val="FF0000"/>
                </a:solidFill>
              </a:rPr>
              <a:t>ebp</a:t>
            </a:r>
            <a:r>
              <a:rPr lang="en-GB" sz="1600" dirty="0" smtClean="0">
                <a:solidFill>
                  <a:srgbClr val="FF0000"/>
                </a:solidFill>
              </a:rPr>
              <a:t> is after we have “returned” to </a:t>
            </a:r>
            <a:r>
              <a:rPr lang="en-GB" sz="1600" dirty="0" smtClean="0">
                <a:solidFill>
                  <a:srgbClr val="FF0000"/>
                </a:solidFill>
                <a:latin typeface="Courier New" panose="02070309020205020404" pitchFamily="49" charset="0"/>
                <a:cs typeface="Courier New" panose="02070309020205020404" pitchFamily="49" charset="0"/>
              </a:rPr>
              <a:t>system(), </a:t>
            </a:r>
            <a:r>
              <a:rPr lang="en-GB" sz="1600" dirty="0" smtClean="0">
                <a:solidFill>
                  <a:srgbClr val="FF0000"/>
                </a:solidFill>
              </a:rPr>
              <a:t>so we can put the argument at </a:t>
            </a:r>
            <a:r>
              <a:rPr lang="en-GB" sz="1600" dirty="0" err="1" smtClean="0">
                <a:solidFill>
                  <a:srgbClr val="FF0000"/>
                </a:solidFill>
                <a:latin typeface="Courier New" panose="02070309020205020404" pitchFamily="49" charset="0"/>
                <a:cs typeface="Courier New" panose="02070309020205020404" pitchFamily="49" charset="0"/>
              </a:rPr>
              <a:t>ebp</a:t>
            </a:r>
            <a:r>
              <a:rPr lang="en-GB" sz="1600" dirty="0" smtClean="0">
                <a:solidFill>
                  <a:srgbClr val="FF0000"/>
                </a:solidFill>
                <a:latin typeface="Courier New" panose="02070309020205020404" pitchFamily="49" charset="0"/>
                <a:cs typeface="Courier New" panose="02070309020205020404" pitchFamily="49" charset="0"/>
              </a:rPr>
              <a:t> + 8</a:t>
            </a:r>
            <a:r>
              <a:rPr lang="en-GB" sz="1600" dirty="0" smtClean="0">
                <a:solidFill>
                  <a:srgbClr val="FF0000"/>
                </a:solidFill>
              </a:rPr>
              <a:t>.</a:t>
            </a:r>
            <a:endParaRPr lang="en-GB" sz="1600" dirty="0">
              <a:solidFill>
                <a:srgbClr val="FF0000"/>
              </a:solidFill>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Shape 158"/>
          <p:cNvSpPr txBox="1">
            <a:spLocks noGrp="1"/>
          </p:cNvSpPr>
          <p:nvPr>
            <p:ph type="title"/>
          </p:nvPr>
        </p:nvSpPr>
        <p:spPr>
          <a:xfrm>
            <a:off x="311700" y="445025"/>
            <a:ext cx="8520600" cy="572700"/>
          </a:xfrm>
          <a:prstGeom prst="rect">
            <a:avLst/>
          </a:prstGeom>
        </p:spPr>
        <p:txBody>
          <a:bodyPr wrap="square" lIns="91425" tIns="91425" rIns="91425" bIns="91425" anchor="t" anchorCtr="0">
            <a:noAutofit/>
          </a:bodyPr>
          <a:lstStyle/>
          <a:p>
            <a:pPr marL="0" lvl="0" indent="-69850" rtl="0">
              <a:lnSpc>
                <a:spcPct val="115000"/>
              </a:lnSpc>
              <a:spcBef>
                <a:spcPts val="0"/>
              </a:spcBef>
              <a:spcAft>
                <a:spcPts val="1600"/>
              </a:spcAft>
              <a:buClr>
                <a:schemeClr val="dk1"/>
              </a:buClr>
              <a:buSzPts val="1100"/>
              <a:buFont typeface="Arial"/>
              <a:buNone/>
            </a:pPr>
            <a:r>
              <a:rPr lang="en-GB" dirty="0"/>
              <a:t>Task C : Argument for </a:t>
            </a:r>
            <a:r>
              <a:rPr lang="en-GB" dirty="0">
                <a:latin typeface="Courier New" panose="02070309020205020404" pitchFamily="49" charset="0"/>
                <a:cs typeface="Courier New" panose="02070309020205020404" pitchFamily="49" charset="0"/>
              </a:rPr>
              <a:t>system()</a:t>
            </a:r>
          </a:p>
          <a:p>
            <a:pPr marL="0" lvl="0" indent="0">
              <a:spcBef>
                <a:spcPts val="0"/>
              </a:spcBef>
              <a:buNone/>
            </a:pPr>
            <a:r>
              <a:rPr lang="en-GB" sz="1800" b="1" dirty="0"/>
              <a:t>Function Prologue</a:t>
            </a:r>
          </a:p>
        </p:txBody>
      </p:sp>
      <p:pic>
        <p:nvPicPr>
          <p:cNvPr id="159" name="Shape 159"/>
          <p:cNvPicPr preferRelativeResize="0"/>
          <p:nvPr/>
        </p:nvPicPr>
        <p:blipFill>
          <a:blip r:embed="rId3">
            <a:alphaModFix/>
          </a:blip>
          <a:stretch>
            <a:fillRect/>
          </a:stretch>
        </p:blipFill>
        <p:spPr>
          <a:xfrm>
            <a:off x="528900" y="2502175"/>
            <a:ext cx="8065625" cy="2509125"/>
          </a:xfrm>
          <a:prstGeom prst="rect">
            <a:avLst/>
          </a:prstGeom>
          <a:noFill/>
          <a:ln>
            <a:noFill/>
          </a:ln>
        </p:spPr>
      </p:pic>
      <p:pic>
        <p:nvPicPr>
          <p:cNvPr id="160" name="Shape 160"/>
          <p:cNvPicPr preferRelativeResize="0"/>
          <p:nvPr/>
        </p:nvPicPr>
        <p:blipFill>
          <a:blip r:embed="rId4">
            <a:alphaModFix/>
          </a:blip>
          <a:stretch>
            <a:fillRect/>
          </a:stretch>
        </p:blipFill>
        <p:spPr>
          <a:xfrm>
            <a:off x="1172275" y="1740175"/>
            <a:ext cx="2724150" cy="762000"/>
          </a:xfrm>
          <a:prstGeom prst="rect">
            <a:avLst/>
          </a:prstGeom>
          <a:noFill/>
          <a:ln>
            <a:noFill/>
          </a:ln>
        </p:spPr>
      </p:pic>
      <p:sp>
        <p:nvSpPr>
          <p:cNvPr id="161" name="Shape 161"/>
          <p:cNvSpPr txBox="1"/>
          <p:nvPr/>
        </p:nvSpPr>
        <p:spPr>
          <a:xfrm>
            <a:off x="4776100" y="1670700"/>
            <a:ext cx="3273000" cy="762000"/>
          </a:xfrm>
          <a:prstGeom prst="rect">
            <a:avLst/>
          </a:prstGeom>
          <a:noFill/>
          <a:ln>
            <a:noFill/>
          </a:ln>
        </p:spPr>
        <p:txBody>
          <a:bodyPr wrap="square" lIns="91425" tIns="91425" rIns="91425" bIns="91425" anchor="t" anchorCtr="0">
            <a:noAutofit/>
          </a:bodyPr>
          <a:lstStyle/>
          <a:p>
            <a:pPr marL="0" lvl="0" indent="0">
              <a:spcBef>
                <a:spcPts val="0"/>
              </a:spcBef>
              <a:buNone/>
            </a:pPr>
            <a:r>
              <a:rPr lang="en-GB" sz="1800" i="1"/>
              <a:t>esp : Stack pointer</a:t>
            </a:r>
          </a:p>
          <a:p>
            <a:pPr marL="0" lvl="0" indent="0">
              <a:spcBef>
                <a:spcPts val="0"/>
              </a:spcBef>
              <a:buNone/>
            </a:pPr>
            <a:r>
              <a:rPr lang="en-GB" sz="1800" i="1"/>
              <a:t>ebp : Frame Pointer</a:t>
            </a: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Shape 166"/>
          <p:cNvSpPr txBox="1">
            <a:spLocks noGrp="1"/>
          </p:cNvSpPr>
          <p:nvPr>
            <p:ph type="title"/>
          </p:nvPr>
        </p:nvSpPr>
        <p:spPr>
          <a:xfrm>
            <a:off x="311700" y="445025"/>
            <a:ext cx="8520600" cy="572700"/>
          </a:xfrm>
          <a:prstGeom prst="rect">
            <a:avLst/>
          </a:prstGeom>
        </p:spPr>
        <p:txBody>
          <a:bodyPr wrap="square" lIns="91425" tIns="91425" rIns="91425" bIns="91425" anchor="t" anchorCtr="0">
            <a:noAutofit/>
          </a:bodyPr>
          <a:lstStyle/>
          <a:p>
            <a:pPr marL="0" lvl="0" indent="-69850" rtl="0">
              <a:lnSpc>
                <a:spcPct val="115000"/>
              </a:lnSpc>
              <a:spcBef>
                <a:spcPts val="0"/>
              </a:spcBef>
              <a:spcAft>
                <a:spcPts val="1600"/>
              </a:spcAft>
              <a:buClr>
                <a:schemeClr val="dk1"/>
              </a:buClr>
              <a:buSzPts val="1100"/>
              <a:buFont typeface="Arial"/>
              <a:buNone/>
            </a:pPr>
            <a:r>
              <a:rPr lang="en-GB" dirty="0"/>
              <a:t>Task C : Argument for </a:t>
            </a:r>
            <a:r>
              <a:rPr lang="en-GB" dirty="0">
                <a:latin typeface="Courier New" panose="02070309020205020404" pitchFamily="49" charset="0"/>
                <a:cs typeface="Courier New" panose="02070309020205020404" pitchFamily="49" charset="0"/>
              </a:rPr>
              <a:t>system()</a:t>
            </a:r>
          </a:p>
        </p:txBody>
      </p:sp>
      <p:sp>
        <p:nvSpPr>
          <p:cNvPr id="167" name="Shape 167"/>
          <p:cNvSpPr txBox="1"/>
          <p:nvPr/>
        </p:nvSpPr>
        <p:spPr>
          <a:xfrm>
            <a:off x="543200" y="1148650"/>
            <a:ext cx="3972300" cy="373500"/>
          </a:xfrm>
          <a:prstGeom prst="rect">
            <a:avLst/>
          </a:prstGeom>
          <a:noFill/>
          <a:ln>
            <a:noFill/>
          </a:ln>
        </p:spPr>
        <p:txBody>
          <a:bodyPr wrap="square" lIns="91425" tIns="91425" rIns="91425" bIns="91425" anchor="t" anchorCtr="0">
            <a:noAutofit/>
          </a:bodyPr>
          <a:lstStyle/>
          <a:p>
            <a:pPr marL="0" lvl="0" indent="-69850" rtl="0">
              <a:spcBef>
                <a:spcPts val="0"/>
              </a:spcBef>
              <a:buClr>
                <a:schemeClr val="dk1"/>
              </a:buClr>
              <a:buSzPts val="1100"/>
              <a:buFont typeface="Arial"/>
              <a:buNone/>
            </a:pPr>
            <a:r>
              <a:rPr lang="en-GB" sz="1800" b="1">
                <a:solidFill>
                  <a:schemeClr val="dk1"/>
                </a:solidFill>
              </a:rPr>
              <a:t>Function Epilogue</a:t>
            </a:r>
          </a:p>
        </p:txBody>
      </p:sp>
      <p:pic>
        <p:nvPicPr>
          <p:cNvPr id="168" name="Shape 168"/>
          <p:cNvPicPr preferRelativeResize="0"/>
          <p:nvPr/>
        </p:nvPicPr>
        <p:blipFill>
          <a:blip r:embed="rId3">
            <a:alphaModFix/>
          </a:blip>
          <a:stretch>
            <a:fillRect/>
          </a:stretch>
        </p:blipFill>
        <p:spPr>
          <a:xfrm>
            <a:off x="848188" y="1784000"/>
            <a:ext cx="3362325" cy="828675"/>
          </a:xfrm>
          <a:prstGeom prst="rect">
            <a:avLst/>
          </a:prstGeom>
          <a:noFill/>
          <a:ln>
            <a:noFill/>
          </a:ln>
        </p:spPr>
      </p:pic>
      <p:pic>
        <p:nvPicPr>
          <p:cNvPr id="169" name="Shape 169"/>
          <p:cNvPicPr preferRelativeResize="0"/>
          <p:nvPr/>
        </p:nvPicPr>
        <p:blipFill>
          <a:blip r:embed="rId4">
            <a:alphaModFix/>
          </a:blip>
          <a:stretch>
            <a:fillRect/>
          </a:stretch>
        </p:blipFill>
        <p:spPr>
          <a:xfrm>
            <a:off x="390050" y="2612675"/>
            <a:ext cx="8156531" cy="2356950"/>
          </a:xfrm>
          <a:prstGeom prst="rect">
            <a:avLst/>
          </a:prstGeom>
          <a:noFill/>
          <a:ln>
            <a:noFill/>
          </a:ln>
        </p:spPr>
      </p:pic>
      <p:sp>
        <p:nvSpPr>
          <p:cNvPr id="170" name="Shape 170"/>
          <p:cNvSpPr txBox="1"/>
          <p:nvPr/>
        </p:nvSpPr>
        <p:spPr>
          <a:xfrm>
            <a:off x="4742600" y="1817338"/>
            <a:ext cx="3273000" cy="762000"/>
          </a:xfrm>
          <a:prstGeom prst="rect">
            <a:avLst/>
          </a:prstGeom>
          <a:noFill/>
          <a:ln>
            <a:noFill/>
          </a:ln>
        </p:spPr>
        <p:txBody>
          <a:bodyPr wrap="square" lIns="91425" tIns="91425" rIns="91425" bIns="91425" anchor="t" anchorCtr="0">
            <a:noAutofit/>
          </a:bodyPr>
          <a:lstStyle/>
          <a:p>
            <a:pPr marL="0" lvl="0" indent="0" rtl="0">
              <a:spcBef>
                <a:spcPts val="0"/>
              </a:spcBef>
              <a:buNone/>
            </a:pPr>
            <a:r>
              <a:rPr lang="en-GB" sz="1800" i="1"/>
              <a:t>esp : Stack pointer</a:t>
            </a:r>
          </a:p>
          <a:p>
            <a:pPr marL="0" lvl="0" indent="0" rtl="0">
              <a:spcBef>
                <a:spcPts val="0"/>
              </a:spcBef>
              <a:buNone/>
            </a:pPr>
            <a:r>
              <a:rPr lang="en-GB" sz="1800" i="1"/>
              <a:t>ebp : Frame Pointer</a:t>
            </a: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Shape 175"/>
          <p:cNvSpPr txBox="1">
            <a:spLocks noGrp="1"/>
          </p:cNvSpPr>
          <p:nvPr>
            <p:ph type="title"/>
          </p:nvPr>
        </p:nvSpPr>
        <p:spPr>
          <a:xfrm>
            <a:off x="311700" y="445025"/>
            <a:ext cx="8520600" cy="572700"/>
          </a:xfrm>
          <a:prstGeom prst="rect">
            <a:avLst/>
          </a:prstGeom>
        </p:spPr>
        <p:txBody>
          <a:bodyPr wrap="square" lIns="91425" tIns="91425" rIns="91425" bIns="91425" anchor="t" anchorCtr="0">
            <a:noAutofit/>
          </a:bodyPr>
          <a:lstStyle/>
          <a:p>
            <a:pPr marL="0" lvl="0" indent="0">
              <a:spcBef>
                <a:spcPts val="0"/>
              </a:spcBef>
              <a:buNone/>
            </a:pPr>
            <a:r>
              <a:rPr lang="en-GB"/>
              <a:t>Function Prologue and Epilogue example</a:t>
            </a:r>
          </a:p>
        </p:txBody>
      </p:sp>
      <p:pic>
        <p:nvPicPr>
          <p:cNvPr id="176" name="Shape 176"/>
          <p:cNvPicPr preferRelativeResize="0"/>
          <p:nvPr/>
        </p:nvPicPr>
        <p:blipFill>
          <a:blip r:embed="rId3">
            <a:alphaModFix/>
          </a:blip>
          <a:stretch>
            <a:fillRect/>
          </a:stretch>
        </p:blipFill>
        <p:spPr>
          <a:xfrm>
            <a:off x="452350" y="1278000"/>
            <a:ext cx="3736375" cy="269825"/>
          </a:xfrm>
          <a:prstGeom prst="rect">
            <a:avLst/>
          </a:prstGeom>
          <a:noFill/>
          <a:ln>
            <a:noFill/>
          </a:ln>
        </p:spPr>
      </p:pic>
      <p:pic>
        <p:nvPicPr>
          <p:cNvPr id="177" name="Shape 177"/>
          <p:cNvPicPr preferRelativeResize="0"/>
          <p:nvPr/>
        </p:nvPicPr>
        <p:blipFill>
          <a:blip r:embed="rId4">
            <a:alphaModFix/>
          </a:blip>
          <a:stretch>
            <a:fillRect/>
          </a:stretch>
        </p:blipFill>
        <p:spPr>
          <a:xfrm>
            <a:off x="452350" y="1547825"/>
            <a:ext cx="3736375" cy="2047875"/>
          </a:xfrm>
          <a:prstGeom prst="rect">
            <a:avLst/>
          </a:prstGeom>
          <a:noFill/>
          <a:ln>
            <a:noFill/>
          </a:ln>
        </p:spPr>
      </p:pic>
      <p:pic>
        <p:nvPicPr>
          <p:cNvPr id="178" name="Shape 178"/>
          <p:cNvPicPr preferRelativeResize="0"/>
          <p:nvPr/>
        </p:nvPicPr>
        <p:blipFill>
          <a:blip r:embed="rId5">
            <a:alphaModFix/>
          </a:blip>
          <a:stretch>
            <a:fillRect/>
          </a:stretch>
        </p:blipFill>
        <p:spPr>
          <a:xfrm>
            <a:off x="4473875" y="1278000"/>
            <a:ext cx="3867150" cy="2838450"/>
          </a:xfrm>
          <a:prstGeom prst="rect">
            <a:avLst/>
          </a:prstGeom>
          <a:noFill/>
          <a:ln>
            <a:noFill/>
          </a:ln>
        </p:spPr>
      </p:pic>
      <p:sp>
        <p:nvSpPr>
          <p:cNvPr id="179" name="Shape 179"/>
          <p:cNvSpPr/>
          <p:nvPr/>
        </p:nvSpPr>
        <p:spPr>
          <a:xfrm>
            <a:off x="4712100" y="2562375"/>
            <a:ext cx="331800" cy="269700"/>
          </a:xfrm>
          <a:prstGeom prst="flowChartConnector">
            <a:avLst/>
          </a:prstGeom>
          <a:noFill/>
          <a:ln w="9525" cap="flat" cmpd="sng">
            <a:solidFill>
              <a:srgbClr val="FF0000"/>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r>
              <a:rPr lang="en-GB">
                <a:solidFill>
                  <a:srgbClr val="FF0000"/>
                </a:solidFill>
              </a:rPr>
              <a:t>1</a:t>
            </a:r>
          </a:p>
        </p:txBody>
      </p:sp>
      <p:sp>
        <p:nvSpPr>
          <p:cNvPr id="180" name="Shape 180"/>
          <p:cNvSpPr/>
          <p:nvPr/>
        </p:nvSpPr>
        <p:spPr>
          <a:xfrm>
            <a:off x="4712100" y="3677125"/>
            <a:ext cx="331800" cy="269700"/>
          </a:xfrm>
          <a:prstGeom prst="flowChartConnector">
            <a:avLst/>
          </a:prstGeom>
          <a:noFill/>
          <a:ln w="9525" cap="flat" cmpd="sng">
            <a:solidFill>
              <a:srgbClr val="FF0000"/>
            </a:solidFill>
            <a:prstDash val="solid"/>
            <a:round/>
            <a:headEnd type="none" w="med" len="med"/>
            <a:tailEnd type="none" w="med" len="med"/>
          </a:ln>
        </p:spPr>
        <p:txBody>
          <a:bodyPr wrap="square" lIns="91425" tIns="91425" rIns="91425" bIns="91425" anchor="ctr" anchorCtr="0">
            <a:noAutofit/>
          </a:bodyPr>
          <a:lstStyle/>
          <a:p>
            <a:pPr marL="0" lvl="0" indent="0" rtl="0">
              <a:spcBef>
                <a:spcPts val="0"/>
              </a:spcBef>
              <a:buNone/>
            </a:pPr>
            <a:r>
              <a:rPr lang="en-GB">
                <a:solidFill>
                  <a:srgbClr val="FF0000"/>
                </a:solidFill>
              </a:rPr>
              <a:t>2</a:t>
            </a:r>
          </a:p>
        </p:txBody>
      </p:sp>
      <p:sp>
        <p:nvSpPr>
          <p:cNvPr id="181" name="Shape 181"/>
          <p:cNvSpPr/>
          <p:nvPr/>
        </p:nvSpPr>
        <p:spPr>
          <a:xfrm>
            <a:off x="570250" y="3846750"/>
            <a:ext cx="331800" cy="269700"/>
          </a:xfrm>
          <a:prstGeom prst="flowChartConnector">
            <a:avLst/>
          </a:prstGeom>
          <a:solidFill>
            <a:schemeClr val="lt2"/>
          </a:solidFill>
          <a:ln w="9525" cap="flat" cmpd="sng">
            <a:solidFill>
              <a:srgbClr val="FF0000"/>
            </a:solidFill>
            <a:prstDash val="solid"/>
            <a:round/>
            <a:headEnd type="none" w="med" len="med"/>
            <a:tailEnd type="none" w="med" len="med"/>
          </a:ln>
        </p:spPr>
        <p:txBody>
          <a:bodyPr wrap="square" lIns="91425" tIns="91425" rIns="91425" bIns="91425" anchor="ctr" anchorCtr="0">
            <a:noAutofit/>
          </a:bodyPr>
          <a:lstStyle/>
          <a:p>
            <a:pPr marL="0" lvl="0" indent="0" rtl="0">
              <a:spcBef>
                <a:spcPts val="0"/>
              </a:spcBef>
              <a:buNone/>
            </a:pPr>
            <a:r>
              <a:rPr lang="en-GB">
                <a:solidFill>
                  <a:srgbClr val="FF0000"/>
                </a:solidFill>
              </a:rPr>
              <a:t>1</a:t>
            </a:r>
          </a:p>
        </p:txBody>
      </p:sp>
      <p:sp>
        <p:nvSpPr>
          <p:cNvPr id="182" name="Shape 182"/>
          <p:cNvSpPr/>
          <p:nvPr/>
        </p:nvSpPr>
        <p:spPr>
          <a:xfrm>
            <a:off x="570250" y="4446500"/>
            <a:ext cx="331800" cy="269700"/>
          </a:xfrm>
          <a:prstGeom prst="flowChartConnector">
            <a:avLst/>
          </a:prstGeom>
          <a:solidFill>
            <a:schemeClr val="lt2"/>
          </a:solidFill>
          <a:ln w="9525" cap="flat" cmpd="sng">
            <a:solidFill>
              <a:srgbClr val="FF0000"/>
            </a:solidFill>
            <a:prstDash val="solid"/>
            <a:round/>
            <a:headEnd type="none" w="med" len="med"/>
            <a:tailEnd type="none" w="med" len="med"/>
          </a:ln>
        </p:spPr>
        <p:txBody>
          <a:bodyPr wrap="square" lIns="91425" tIns="91425" rIns="91425" bIns="91425" anchor="ctr" anchorCtr="0">
            <a:noAutofit/>
          </a:bodyPr>
          <a:lstStyle/>
          <a:p>
            <a:pPr marL="0" lvl="0" indent="0" rtl="0">
              <a:spcBef>
                <a:spcPts val="0"/>
              </a:spcBef>
              <a:buNone/>
            </a:pPr>
            <a:r>
              <a:rPr lang="en-GB">
                <a:solidFill>
                  <a:srgbClr val="FF0000"/>
                </a:solidFill>
              </a:rPr>
              <a:t>2</a:t>
            </a:r>
          </a:p>
        </p:txBody>
      </p:sp>
      <p:sp>
        <p:nvSpPr>
          <p:cNvPr id="183" name="Shape 183"/>
          <p:cNvSpPr txBox="1"/>
          <p:nvPr/>
        </p:nvSpPr>
        <p:spPr>
          <a:xfrm>
            <a:off x="1194625" y="3777425"/>
            <a:ext cx="2953500" cy="1194600"/>
          </a:xfrm>
          <a:prstGeom prst="rect">
            <a:avLst/>
          </a:prstGeom>
          <a:noFill/>
          <a:ln>
            <a:noFill/>
          </a:ln>
        </p:spPr>
        <p:txBody>
          <a:bodyPr wrap="square" lIns="91425" tIns="91425" rIns="91425" bIns="91425" anchor="t" anchorCtr="0">
            <a:noAutofit/>
          </a:bodyPr>
          <a:lstStyle/>
          <a:p>
            <a:pPr marL="0" lvl="0" indent="0">
              <a:spcBef>
                <a:spcPts val="0"/>
              </a:spcBef>
              <a:buNone/>
            </a:pPr>
            <a:r>
              <a:rPr lang="en-GB" sz="1800"/>
              <a:t>Function prologue</a:t>
            </a:r>
          </a:p>
          <a:p>
            <a:pPr marL="0" lvl="0" indent="0">
              <a:spcBef>
                <a:spcPts val="0"/>
              </a:spcBef>
              <a:buNone/>
            </a:pPr>
            <a:endParaRPr sz="1800"/>
          </a:p>
          <a:p>
            <a:pPr marL="0" lvl="0" indent="0">
              <a:spcBef>
                <a:spcPts val="0"/>
              </a:spcBef>
              <a:buNone/>
            </a:pPr>
            <a:r>
              <a:rPr lang="en-GB" sz="1800"/>
              <a:t>Function epilogue </a:t>
            </a:r>
          </a:p>
        </p:txBody>
      </p:sp>
      <p:cxnSp>
        <p:nvCxnSpPr>
          <p:cNvPr id="184" name="Shape 184"/>
          <p:cNvCxnSpPr/>
          <p:nvPr/>
        </p:nvCxnSpPr>
        <p:spPr>
          <a:xfrm>
            <a:off x="8163225" y="3180125"/>
            <a:ext cx="497700" cy="0"/>
          </a:xfrm>
          <a:prstGeom prst="straightConnector1">
            <a:avLst/>
          </a:prstGeom>
          <a:noFill/>
          <a:ln w="9525" cap="flat" cmpd="sng">
            <a:solidFill>
              <a:srgbClr val="FF0000"/>
            </a:solidFill>
            <a:prstDash val="solid"/>
            <a:round/>
            <a:headEnd type="none" w="lg" len="lg"/>
            <a:tailEnd type="none" w="lg" len="lg"/>
          </a:ln>
        </p:spPr>
      </p:cxnSp>
      <p:cxnSp>
        <p:nvCxnSpPr>
          <p:cNvPr id="185" name="Shape 185"/>
          <p:cNvCxnSpPr/>
          <p:nvPr/>
        </p:nvCxnSpPr>
        <p:spPr>
          <a:xfrm>
            <a:off x="8694175" y="3180125"/>
            <a:ext cx="33300" cy="1460100"/>
          </a:xfrm>
          <a:prstGeom prst="straightConnector1">
            <a:avLst/>
          </a:prstGeom>
          <a:noFill/>
          <a:ln w="9525" cap="flat" cmpd="sng">
            <a:solidFill>
              <a:srgbClr val="FF0000"/>
            </a:solidFill>
            <a:prstDash val="solid"/>
            <a:round/>
            <a:headEnd type="none" w="lg" len="lg"/>
            <a:tailEnd type="none" w="lg" len="lg"/>
          </a:ln>
        </p:spPr>
      </p:cxnSp>
      <p:cxnSp>
        <p:nvCxnSpPr>
          <p:cNvPr id="186" name="Shape 186"/>
          <p:cNvCxnSpPr/>
          <p:nvPr/>
        </p:nvCxnSpPr>
        <p:spPr>
          <a:xfrm rot="10800000">
            <a:off x="7599050" y="4673400"/>
            <a:ext cx="1128300" cy="0"/>
          </a:xfrm>
          <a:prstGeom prst="straightConnector1">
            <a:avLst/>
          </a:prstGeom>
          <a:noFill/>
          <a:ln w="9525" cap="flat" cmpd="sng">
            <a:solidFill>
              <a:srgbClr val="FF0000"/>
            </a:solidFill>
            <a:prstDash val="solid"/>
            <a:round/>
            <a:headEnd type="none" w="lg" len="lg"/>
            <a:tailEnd type="triangle" w="lg" len="lg"/>
          </a:ln>
        </p:spPr>
      </p:cxnSp>
      <p:sp>
        <p:nvSpPr>
          <p:cNvPr id="187" name="Shape 187"/>
          <p:cNvSpPr txBox="1"/>
          <p:nvPr/>
        </p:nvSpPr>
        <p:spPr>
          <a:xfrm>
            <a:off x="5209950" y="4474350"/>
            <a:ext cx="2886900" cy="398100"/>
          </a:xfrm>
          <a:prstGeom prst="rect">
            <a:avLst/>
          </a:prstGeom>
          <a:noFill/>
          <a:ln>
            <a:noFill/>
          </a:ln>
        </p:spPr>
        <p:txBody>
          <a:bodyPr wrap="square" lIns="91425" tIns="91425" rIns="91425" bIns="91425" anchor="t" anchorCtr="0">
            <a:noAutofit/>
          </a:bodyPr>
          <a:lstStyle/>
          <a:p>
            <a:pPr marL="0" lvl="0" indent="0">
              <a:spcBef>
                <a:spcPts val="0"/>
              </a:spcBef>
              <a:buNone/>
            </a:pPr>
            <a:r>
              <a:rPr lang="en-GB" sz="1800"/>
              <a:t>8(%ebp) ⇒ %ebp + 8</a:t>
            </a: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Shape 192"/>
          <p:cNvSpPr txBox="1">
            <a:spLocks noGrp="1"/>
          </p:cNvSpPr>
          <p:nvPr>
            <p:ph type="title"/>
          </p:nvPr>
        </p:nvSpPr>
        <p:spPr>
          <a:xfrm>
            <a:off x="247800" y="285275"/>
            <a:ext cx="8520600" cy="572700"/>
          </a:xfrm>
          <a:prstGeom prst="rect">
            <a:avLst/>
          </a:prstGeom>
        </p:spPr>
        <p:txBody>
          <a:bodyPr wrap="square" lIns="91425" tIns="91425" rIns="91425" bIns="91425" anchor="t" anchorCtr="0">
            <a:noAutofit/>
          </a:bodyPr>
          <a:lstStyle/>
          <a:p>
            <a:pPr marL="0" lvl="0" indent="0">
              <a:spcBef>
                <a:spcPts val="0"/>
              </a:spcBef>
              <a:buNone/>
            </a:pPr>
            <a:r>
              <a:rPr lang="en-GB" dirty="0"/>
              <a:t>How to </a:t>
            </a:r>
            <a:r>
              <a:rPr lang="en-GB" dirty="0" smtClean="0"/>
              <a:t>Find </a:t>
            </a:r>
            <a:r>
              <a:rPr lang="en-GB" dirty="0"/>
              <a:t>system()’s </a:t>
            </a:r>
            <a:r>
              <a:rPr lang="en-GB" dirty="0" smtClean="0"/>
              <a:t>Argument </a:t>
            </a:r>
            <a:r>
              <a:rPr lang="en-GB" dirty="0"/>
              <a:t>A</a:t>
            </a:r>
            <a:r>
              <a:rPr lang="en-GB" dirty="0" smtClean="0"/>
              <a:t>ddress</a:t>
            </a:r>
            <a:r>
              <a:rPr lang="en-GB" dirty="0"/>
              <a:t>?</a:t>
            </a:r>
          </a:p>
        </p:txBody>
      </p:sp>
      <p:sp>
        <p:nvSpPr>
          <p:cNvPr id="193" name="Shape 193"/>
          <p:cNvSpPr/>
          <p:nvPr/>
        </p:nvSpPr>
        <p:spPr>
          <a:xfrm>
            <a:off x="607000" y="1783700"/>
            <a:ext cx="1565400" cy="1341900"/>
          </a:xfrm>
          <a:prstGeom prst="ellipse">
            <a:avLst/>
          </a:prstGeom>
          <a:solidFill>
            <a:schemeClr val="lt2"/>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r>
              <a:rPr lang="en-GB" sz="1600" dirty="0"/>
              <a:t>Modified Return Address</a:t>
            </a:r>
          </a:p>
        </p:txBody>
      </p:sp>
      <p:sp>
        <p:nvSpPr>
          <p:cNvPr id="194" name="Shape 194"/>
          <p:cNvSpPr/>
          <p:nvPr/>
        </p:nvSpPr>
        <p:spPr>
          <a:xfrm>
            <a:off x="2676250" y="1783700"/>
            <a:ext cx="1565400" cy="1341900"/>
          </a:xfrm>
          <a:prstGeom prst="ellipse">
            <a:avLst/>
          </a:prstGeom>
          <a:solidFill>
            <a:srgbClr val="CC0000"/>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marL="0" lvl="0" indent="0" algn="ctr">
              <a:spcBef>
                <a:spcPts val="0"/>
              </a:spcBef>
              <a:buNone/>
            </a:pPr>
            <a:r>
              <a:rPr lang="en-GB" sz="1600" dirty="0" err="1">
                <a:solidFill>
                  <a:schemeClr val="bg1"/>
                </a:solidFill>
              </a:rPr>
              <a:t>v</a:t>
            </a:r>
            <a:r>
              <a:rPr lang="en-GB" sz="1600" dirty="0" err="1" smtClean="0">
                <a:solidFill>
                  <a:schemeClr val="bg1"/>
                </a:solidFill>
              </a:rPr>
              <a:t>ul_func</a:t>
            </a:r>
            <a:r>
              <a:rPr lang="en-GB" sz="1600" dirty="0">
                <a:solidFill>
                  <a:schemeClr val="bg1"/>
                </a:solidFill>
              </a:rPr>
              <a:t>() epilogue</a:t>
            </a:r>
          </a:p>
        </p:txBody>
      </p:sp>
      <p:sp>
        <p:nvSpPr>
          <p:cNvPr id="195" name="Shape 195"/>
          <p:cNvSpPr/>
          <p:nvPr/>
        </p:nvSpPr>
        <p:spPr>
          <a:xfrm>
            <a:off x="4825363" y="1783700"/>
            <a:ext cx="1565400" cy="1341900"/>
          </a:xfrm>
          <a:prstGeom prst="ellipse">
            <a:avLst/>
          </a:prstGeom>
          <a:solidFill>
            <a:srgbClr val="CC0000"/>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marL="0" lvl="0" indent="0" algn="ctr">
              <a:spcBef>
                <a:spcPts val="0"/>
              </a:spcBef>
              <a:buNone/>
            </a:pPr>
            <a:r>
              <a:rPr lang="en-GB" sz="1600" dirty="0">
                <a:solidFill>
                  <a:schemeClr val="bg1"/>
                </a:solidFill>
              </a:rPr>
              <a:t>s</a:t>
            </a:r>
            <a:r>
              <a:rPr lang="en-GB" sz="1600" dirty="0" smtClean="0">
                <a:solidFill>
                  <a:schemeClr val="bg1"/>
                </a:solidFill>
              </a:rPr>
              <a:t>ystem</a:t>
            </a:r>
            <a:r>
              <a:rPr lang="en-GB" sz="1600" dirty="0">
                <a:solidFill>
                  <a:schemeClr val="bg1"/>
                </a:solidFill>
              </a:rPr>
              <a:t>() prologue</a:t>
            </a:r>
          </a:p>
        </p:txBody>
      </p:sp>
      <p:sp>
        <p:nvSpPr>
          <p:cNvPr id="196" name="Shape 196"/>
          <p:cNvSpPr/>
          <p:nvPr/>
        </p:nvSpPr>
        <p:spPr>
          <a:xfrm>
            <a:off x="6974500" y="1783700"/>
            <a:ext cx="1590078" cy="1341900"/>
          </a:xfrm>
          <a:prstGeom prst="ellipse">
            <a:avLst/>
          </a:prstGeom>
          <a:solidFill>
            <a:schemeClr val="lt2"/>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r>
              <a:rPr lang="en-GB" sz="1600" dirty="0"/>
              <a:t>Use of system()’s argument</a:t>
            </a:r>
          </a:p>
        </p:txBody>
      </p:sp>
      <p:cxnSp>
        <p:nvCxnSpPr>
          <p:cNvPr id="197" name="Shape 197"/>
          <p:cNvCxnSpPr>
            <a:stCxn id="193" idx="6"/>
            <a:endCxn id="194" idx="2"/>
          </p:cNvCxnSpPr>
          <p:nvPr/>
        </p:nvCxnSpPr>
        <p:spPr>
          <a:xfrm>
            <a:off x="2172400" y="2454650"/>
            <a:ext cx="504000" cy="0"/>
          </a:xfrm>
          <a:prstGeom prst="straightConnector1">
            <a:avLst/>
          </a:prstGeom>
          <a:noFill/>
          <a:ln w="9525" cap="flat" cmpd="sng">
            <a:solidFill>
              <a:schemeClr val="dk2"/>
            </a:solidFill>
            <a:prstDash val="solid"/>
            <a:round/>
            <a:headEnd type="none" w="lg" len="lg"/>
            <a:tailEnd type="triangle" w="lg" len="lg"/>
          </a:ln>
        </p:spPr>
      </p:cxnSp>
      <p:cxnSp>
        <p:nvCxnSpPr>
          <p:cNvPr id="198" name="Shape 198"/>
          <p:cNvCxnSpPr>
            <a:stCxn id="194" idx="6"/>
            <a:endCxn id="195" idx="2"/>
          </p:cNvCxnSpPr>
          <p:nvPr/>
        </p:nvCxnSpPr>
        <p:spPr>
          <a:xfrm>
            <a:off x="4241650" y="2454650"/>
            <a:ext cx="583800" cy="0"/>
          </a:xfrm>
          <a:prstGeom prst="straightConnector1">
            <a:avLst/>
          </a:prstGeom>
          <a:noFill/>
          <a:ln w="9525" cap="flat" cmpd="sng">
            <a:solidFill>
              <a:schemeClr val="dk2"/>
            </a:solidFill>
            <a:prstDash val="solid"/>
            <a:round/>
            <a:headEnd type="none" w="lg" len="lg"/>
            <a:tailEnd type="triangle" w="lg" len="lg"/>
          </a:ln>
        </p:spPr>
      </p:cxnSp>
      <p:cxnSp>
        <p:nvCxnSpPr>
          <p:cNvPr id="199" name="Shape 199"/>
          <p:cNvCxnSpPr>
            <a:stCxn id="195" idx="6"/>
            <a:endCxn id="196" idx="2"/>
          </p:cNvCxnSpPr>
          <p:nvPr/>
        </p:nvCxnSpPr>
        <p:spPr>
          <a:xfrm>
            <a:off x="6390763" y="2454650"/>
            <a:ext cx="583737" cy="0"/>
          </a:xfrm>
          <a:prstGeom prst="straightConnector1">
            <a:avLst/>
          </a:prstGeom>
          <a:noFill/>
          <a:ln w="9525" cap="flat" cmpd="sng">
            <a:solidFill>
              <a:schemeClr val="dk2"/>
            </a:solidFill>
            <a:prstDash val="solid"/>
            <a:round/>
            <a:headEnd type="none" w="lg" len="lg"/>
            <a:tailEnd type="triangle" w="lg" len="lg"/>
          </a:ln>
        </p:spPr>
      </p:cxnSp>
      <p:sp>
        <p:nvSpPr>
          <p:cNvPr id="200" name="Shape 200"/>
          <p:cNvSpPr txBox="1"/>
          <p:nvPr/>
        </p:nvSpPr>
        <p:spPr>
          <a:xfrm>
            <a:off x="546600" y="3540775"/>
            <a:ext cx="8050800" cy="1341900"/>
          </a:xfrm>
          <a:prstGeom prst="rect">
            <a:avLst/>
          </a:prstGeom>
          <a:noFill/>
          <a:ln>
            <a:noFill/>
          </a:ln>
        </p:spPr>
        <p:txBody>
          <a:bodyPr wrap="square" lIns="91425" tIns="91425" rIns="91425" bIns="91425" anchor="t" anchorCtr="0">
            <a:noAutofit/>
          </a:bodyPr>
          <a:lstStyle/>
          <a:p>
            <a:pPr marL="457200" lvl="0" indent="-342900">
              <a:spcBef>
                <a:spcPts val="0"/>
              </a:spcBef>
              <a:spcAft>
                <a:spcPts val="0"/>
              </a:spcAft>
              <a:buSzPts val="1800"/>
              <a:buChar char="●"/>
            </a:pPr>
            <a:r>
              <a:rPr lang="en-GB" sz="1800" dirty="0"/>
              <a:t>In order to find the system() argument, we need to understand how the </a:t>
            </a:r>
            <a:r>
              <a:rPr lang="en-GB" sz="1800" dirty="0" err="1"/>
              <a:t>ebp</a:t>
            </a:r>
            <a:r>
              <a:rPr lang="en-GB" sz="1800" dirty="0"/>
              <a:t> and </a:t>
            </a:r>
            <a:r>
              <a:rPr lang="en-GB" sz="1800" dirty="0" err="1"/>
              <a:t>esp</a:t>
            </a:r>
            <a:r>
              <a:rPr lang="en-GB" sz="1800" dirty="0"/>
              <a:t> registers </a:t>
            </a:r>
            <a:r>
              <a:rPr lang="en-GB" sz="1800" dirty="0" smtClean="0"/>
              <a:t>change </a:t>
            </a:r>
            <a:r>
              <a:rPr lang="en-GB" sz="1800" dirty="0"/>
              <a:t>with the function calls. </a:t>
            </a:r>
          </a:p>
          <a:p>
            <a:pPr marL="457200" lvl="0" indent="-342900">
              <a:spcBef>
                <a:spcPts val="0"/>
              </a:spcBef>
              <a:buSzPts val="1800"/>
              <a:buChar char="●"/>
            </a:pPr>
            <a:r>
              <a:rPr lang="en-GB" sz="1800" dirty="0"/>
              <a:t>Between the time when return address is modified and system argument is used, </a:t>
            </a:r>
            <a:r>
              <a:rPr lang="en-GB" sz="1800" dirty="0" err="1"/>
              <a:t>vul_func</a:t>
            </a:r>
            <a:r>
              <a:rPr lang="en-GB" sz="1800" dirty="0"/>
              <a:t>() </a:t>
            </a:r>
            <a:r>
              <a:rPr lang="en-GB" sz="1800" dirty="0" smtClean="0"/>
              <a:t>returns </a:t>
            </a:r>
            <a:r>
              <a:rPr lang="en-GB" sz="1800" dirty="0"/>
              <a:t>and system() prologue begins.</a:t>
            </a:r>
          </a:p>
        </p:txBody>
      </p:sp>
      <p:sp>
        <p:nvSpPr>
          <p:cNvPr id="201" name="Shape 201"/>
          <p:cNvSpPr/>
          <p:nvPr/>
        </p:nvSpPr>
        <p:spPr>
          <a:xfrm rot="5397714">
            <a:off x="4347849" y="-230875"/>
            <a:ext cx="451200" cy="4038900"/>
          </a:xfrm>
          <a:prstGeom prst="leftBracket">
            <a:avLst>
              <a:gd name="adj" fmla="val 0"/>
            </a:avLst>
          </a:prstGeom>
          <a:noFill/>
          <a:ln w="19050" cap="flat" cmpd="sng">
            <a:solidFill>
              <a:schemeClr val="dk2"/>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202" name="Shape 202"/>
          <p:cNvSpPr txBox="1"/>
          <p:nvPr/>
        </p:nvSpPr>
        <p:spPr>
          <a:xfrm>
            <a:off x="2555975" y="1067625"/>
            <a:ext cx="4039200" cy="451200"/>
          </a:xfrm>
          <a:prstGeom prst="rect">
            <a:avLst/>
          </a:prstGeom>
          <a:noFill/>
          <a:ln>
            <a:noFill/>
          </a:ln>
        </p:spPr>
        <p:txBody>
          <a:bodyPr wrap="square" lIns="91425" tIns="91425" rIns="91425" bIns="91425" anchor="t" anchorCtr="0">
            <a:noAutofit/>
          </a:bodyPr>
          <a:lstStyle/>
          <a:p>
            <a:pPr marL="0" lvl="0" indent="0" rtl="0">
              <a:spcBef>
                <a:spcPts val="0"/>
              </a:spcBef>
              <a:buNone/>
            </a:pPr>
            <a:r>
              <a:rPr lang="en-GB" dirty="0"/>
              <a:t>           </a:t>
            </a:r>
            <a:r>
              <a:rPr lang="en-GB" sz="1800" i="1" dirty="0"/>
              <a:t>   </a:t>
            </a:r>
            <a:r>
              <a:rPr lang="en-GB" sz="1800" dirty="0" smtClean="0"/>
              <a:t>Change </a:t>
            </a:r>
            <a:r>
              <a:rPr lang="en-GB" sz="1800" dirty="0" err="1" smtClean="0">
                <a:latin typeface="Courier New" panose="02070309020205020404" pitchFamily="49" charset="0"/>
                <a:cs typeface="Courier New" panose="02070309020205020404" pitchFamily="49" charset="0"/>
              </a:rPr>
              <a:t>ebp</a:t>
            </a:r>
            <a:r>
              <a:rPr lang="en-GB" sz="1800" dirty="0" smtClean="0"/>
              <a:t> </a:t>
            </a:r>
            <a:r>
              <a:rPr lang="en-GB" sz="1800" dirty="0"/>
              <a:t>and </a:t>
            </a:r>
            <a:r>
              <a:rPr lang="en-GB" sz="1800" dirty="0" err="1" smtClean="0">
                <a:latin typeface="Courier New" panose="02070309020205020404" pitchFamily="49" charset="0"/>
                <a:cs typeface="Courier New" panose="02070309020205020404" pitchFamily="49" charset="0"/>
              </a:rPr>
              <a:t>esp</a:t>
            </a:r>
            <a:endParaRPr lang="en-GB" sz="1800" dirty="0">
              <a:latin typeface="Courier New" panose="02070309020205020404" pitchFamily="49" charset="0"/>
              <a:cs typeface="Courier New" panose="02070309020205020404" pitchFamily="49" charset="0"/>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Shape 207"/>
          <p:cNvSpPr txBox="1">
            <a:spLocks noGrp="1"/>
          </p:cNvSpPr>
          <p:nvPr>
            <p:ph type="title"/>
          </p:nvPr>
        </p:nvSpPr>
        <p:spPr>
          <a:xfrm>
            <a:off x="311700" y="445025"/>
            <a:ext cx="8520600" cy="572700"/>
          </a:xfrm>
          <a:prstGeom prst="rect">
            <a:avLst/>
          </a:prstGeom>
        </p:spPr>
        <p:txBody>
          <a:bodyPr wrap="square" lIns="91425" tIns="91425" rIns="91425" bIns="91425" anchor="t" anchorCtr="0">
            <a:noAutofit/>
          </a:bodyPr>
          <a:lstStyle/>
          <a:p>
            <a:pPr marL="0" lvl="0" indent="0">
              <a:spcBef>
                <a:spcPts val="0"/>
              </a:spcBef>
              <a:buNone/>
            </a:pPr>
            <a:r>
              <a:rPr lang="en-GB" dirty="0"/>
              <a:t>Memory </a:t>
            </a:r>
            <a:r>
              <a:rPr lang="en-GB" dirty="0" smtClean="0"/>
              <a:t>Map </a:t>
            </a:r>
            <a:r>
              <a:rPr lang="en-GB" dirty="0"/>
              <a:t>to </a:t>
            </a:r>
            <a:r>
              <a:rPr lang="en-GB" dirty="0" smtClean="0"/>
              <a:t>Understand </a:t>
            </a:r>
            <a:r>
              <a:rPr lang="en-GB" dirty="0">
                <a:latin typeface="Courier New" panose="02070309020205020404" pitchFamily="49" charset="0"/>
                <a:cs typeface="Courier New" panose="02070309020205020404" pitchFamily="49" charset="0"/>
              </a:rPr>
              <a:t>system() </a:t>
            </a:r>
            <a:r>
              <a:rPr lang="en-GB" dirty="0" smtClean="0"/>
              <a:t>Argument</a:t>
            </a:r>
            <a:endParaRPr lang="en-GB" dirty="0"/>
          </a:p>
        </p:txBody>
      </p:sp>
      <p:pic>
        <p:nvPicPr>
          <p:cNvPr id="208" name="Shape 208"/>
          <p:cNvPicPr preferRelativeResize="0"/>
          <p:nvPr/>
        </p:nvPicPr>
        <p:blipFill>
          <a:blip r:embed="rId3">
            <a:alphaModFix/>
          </a:blip>
          <a:stretch>
            <a:fillRect/>
          </a:stretch>
        </p:blipFill>
        <p:spPr>
          <a:xfrm>
            <a:off x="119325" y="955682"/>
            <a:ext cx="8582025" cy="3467100"/>
          </a:xfrm>
          <a:prstGeom prst="rect">
            <a:avLst/>
          </a:prstGeom>
          <a:noFill/>
          <a:ln>
            <a:noFill/>
          </a:ln>
        </p:spPr>
      </p:pic>
      <p:sp>
        <p:nvSpPr>
          <p:cNvPr id="4" name="TextBox 3"/>
          <p:cNvSpPr txBox="1"/>
          <p:nvPr/>
        </p:nvSpPr>
        <p:spPr>
          <a:xfrm>
            <a:off x="272053" y="4496430"/>
            <a:ext cx="8714246" cy="523220"/>
          </a:xfrm>
          <a:prstGeom prst="rect">
            <a:avLst/>
          </a:prstGeom>
          <a:noFill/>
        </p:spPr>
        <p:txBody>
          <a:bodyPr wrap="square" rtlCol="0">
            <a:spAutoFit/>
          </a:bodyPr>
          <a:lstStyle/>
          <a:p>
            <a:r>
              <a:rPr lang="en-US" b="1" dirty="0" smtClean="0"/>
              <a:t>Observation</a:t>
            </a:r>
            <a:r>
              <a:rPr lang="en-US" dirty="0" smtClean="0"/>
              <a:t>: system()’s </a:t>
            </a:r>
            <a:r>
              <a:rPr lang="en-US" dirty="0" err="1" smtClean="0"/>
              <a:t>ebp</a:t>
            </a:r>
            <a:r>
              <a:rPr lang="en-US" dirty="0" smtClean="0"/>
              <a:t> is only 4 bytes above </a:t>
            </a:r>
            <a:r>
              <a:rPr lang="en-US" dirty="0" err="1" smtClean="0"/>
              <a:t>vul_func</a:t>
            </a:r>
            <a:r>
              <a:rPr lang="en-US" dirty="0" smtClean="0"/>
              <a:t>()’s </a:t>
            </a:r>
            <a:r>
              <a:rPr lang="en-US" dirty="0" err="1" smtClean="0"/>
              <a:t>ebp</a:t>
            </a:r>
            <a:r>
              <a:rPr lang="en-US" dirty="0" smtClean="0"/>
              <a:t>. </a:t>
            </a:r>
            <a:r>
              <a:rPr lang="vi-VN" dirty="0" smtClean="0"/>
              <a:t>We can put the </a:t>
            </a:r>
            <a:r>
              <a:rPr lang="en-US" dirty="0" smtClean="0"/>
              <a:t>system()’s </a:t>
            </a:r>
            <a:r>
              <a:rPr lang="vi-VN" dirty="0" smtClean="0"/>
              <a:t>argument at 8 bytes above </a:t>
            </a:r>
            <a:r>
              <a:rPr lang="en-US" dirty="0" smtClean="0"/>
              <a:t>the new </a:t>
            </a:r>
            <a:r>
              <a:rPr lang="vi-VN" dirty="0" smtClean="0"/>
              <a:t>ebp.</a:t>
            </a:r>
            <a:endParaRPr lang="en-US" dirty="0"/>
          </a:p>
        </p:txBody>
      </p:sp>
      <p:pic>
        <p:nvPicPr>
          <p:cNvPr id="5" name="Shape 160"/>
          <p:cNvPicPr preferRelativeResize="0"/>
          <p:nvPr/>
        </p:nvPicPr>
        <p:blipFill>
          <a:blip r:embed="rId4">
            <a:alphaModFix/>
          </a:blip>
          <a:stretch>
            <a:fillRect/>
          </a:stretch>
        </p:blipFill>
        <p:spPr>
          <a:xfrm>
            <a:off x="6227348" y="2390743"/>
            <a:ext cx="1656920" cy="502894"/>
          </a:xfrm>
          <a:prstGeom prst="rect">
            <a:avLst/>
          </a:prstGeom>
          <a:noFill/>
          <a:ln>
            <a:noFill/>
          </a:ln>
        </p:spPr>
      </p:pic>
      <p:pic>
        <p:nvPicPr>
          <p:cNvPr id="6" name="Shape 168"/>
          <p:cNvPicPr preferRelativeResize="0"/>
          <p:nvPr/>
        </p:nvPicPr>
        <p:blipFill>
          <a:blip r:embed="rId5">
            <a:alphaModFix/>
          </a:blip>
          <a:stretch>
            <a:fillRect/>
          </a:stretch>
        </p:blipFill>
        <p:spPr>
          <a:xfrm>
            <a:off x="3273243" y="2388676"/>
            <a:ext cx="1734573" cy="568793"/>
          </a:xfrm>
          <a:prstGeom prst="rect">
            <a:avLst/>
          </a:prstGeom>
          <a:noFill/>
          <a:ln>
            <a:noFill/>
          </a:ln>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Shape 214"/>
          <p:cNvSpPr/>
          <p:nvPr/>
        </p:nvSpPr>
        <p:spPr>
          <a:xfrm>
            <a:off x="658900" y="1737275"/>
            <a:ext cx="2241900" cy="725400"/>
          </a:xfrm>
          <a:prstGeom prst="roundRect">
            <a:avLst>
              <a:gd name="adj" fmla="val 16667"/>
            </a:avLst>
          </a:prstGeom>
          <a:solidFill>
            <a:schemeClr val="lt2"/>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marL="0" lvl="0" indent="-69850">
              <a:spcBef>
                <a:spcPts val="0"/>
              </a:spcBef>
              <a:buClr>
                <a:schemeClr val="dk1"/>
              </a:buClr>
              <a:buSzPts val="1100"/>
              <a:buFont typeface="Arial"/>
              <a:buNone/>
            </a:pPr>
            <a:r>
              <a:rPr lang="en-GB">
                <a:solidFill>
                  <a:schemeClr val="dk1"/>
                </a:solidFill>
              </a:rPr>
              <a:t>Return address is changed to system() address.</a:t>
            </a:r>
          </a:p>
        </p:txBody>
      </p:sp>
      <p:sp>
        <p:nvSpPr>
          <p:cNvPr id="215" name="Shape 215"/>
          <p:cNvSpPr/>
          <p:nvPr/>
        </p:nvSpPr>
        <p:spPr>
          <a:xfrm>
            <a:off x="3483500" y="1737275"/>
            <a:ext cx="2241900" cy="725400"/>
          </a:xfrm>
          <a:prstGeom prst="roundRect">
            <a:avLst>
              <a:gd name="adj" fmla="val 16667"/>
            </a:avLst>
          </a:prstGeom>
          <a:solidFill>
            <a:schemeClr val="lt2"/>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marL="0" lvl="0" indent="0" rtl="0">
              <a:spcBef>
                <a:spcPts val="0"/>
              </a:spcBef>
              <a:buNone/>
            </a:pPr>
            <a:r>
              <a:rPr lang="en-GB" dirty="0" err="1" smtClean="0">
                <a:solidFill>
                  <a:schemeClr val="dk1"/>
                </a:solidFill>
              </a:rPr>
              <a:t>eps</a:t>
            </a:r>
            <a:r>
              <a:rPr lang="en-GB" dirty="0" smtClean="0">
                <a:solidFill>
                  <a:schemeClr val="dk1"/>
                </a:solidFill>
              </a:rPr>
              <a:t> </a:t>
            </a:r>
            <a:r>
              <a:rPr lang="en-GB" dirty="0">
                <a:solidFill>
                  <a:schemeClr val="dk1"/>
                </a:solidFill>
              </a:rPr>
              <a:t>is replaced by </a:t>
            </a:r>
            <a:r>
              <a:rPr lang="en-GB" dirty="0" err="1" smtClean="0">
                <a:solidFill>
                  <a:schemeClr val="dk1"/>
                </a:solidFill>
              </a:rPr>
              <a:t>ebp</a:t>
            </a:r>
            <a:r>
              <a:rPr lang="en-GB" dirty="0" smtClean="0">
                <a:solidFill>
                  <a:schemeClr val="dk1"/>
                </a:solidFill>
              </a:rPr>
              <a:t> </a:t>
            </a:r>
            <a:r>
              <a:rPr lang="en-GB" dirty="0">
                <a:solidFill>
                  <a:schemeClr val="dk1"/>
                </a:solidFill>
              </a:rPr>
              <a:t>after </a:t>
            </a:r>
            <a:r>
              <a:rPr lang="en-GB" dirty="0" err="1">
                <a:solidFill>
                  <a:schemeClr val="dk1"/>
                </a:solidFill>
              </a:rPr>
              <a:t>vul_func</a:t>
            </a:r>
            <a:r>
              <a:rPr lang="en-GB" dirty="0">
                <a:solidFill>
                  <a:schemeClr val="dk1"/>
                </a:solidFill>
              </a:rPr>
              <a:t>() epilogue</a:t>
            </a:r>
          </a:p>
        </p:txBody>
      </p:sp>
      <p:sp>
        <p:nvSpPr>
          <p:cNvPr id="216" name="Shape 216"/>
          <p:cNvSpPr/>
          <p:nvPr/>
        </p:nvSpPr>
        <p:spPr>
          <a:xfrm>
            <a:off x="6405475" y="1737275"/>
            <a:ext cx="2241900" cy="725400"/>
          </a:xfrm>
          <a:prstGeom prst="roundRect">
            <a:avLst>
              <a:gd name="adj" fmla="val 16667"/>
            </a:avLst>
          </a:prstGeom>
          <a:solidFill>
            <a:schemeClr val="lt2"/>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marL="0" lvl="0" indent="0" rtl="0">
              <a:spcBef>
                <a:spcPts val="0"/>
              </a:spcBef>
              <a:buNone/>
            </a:pPr>
            <a:r>
              <a:rPr lang="en-GB">
                <a:solidFill>
                  <a:schemeClr val="dk1"/>
                </a:solidFill>
              </a:rPr>
              <a:t>Jump to system()</a:t>
            </a:r>
          </a:p>
        </p:txBody>
      </p:sp>
      <p:sp>
        <p:nvSpPr>
          <p:cNvPr id="217" name="Shape 217"/>
          <p:cNvSpPr/>
          <p:nvPr/>
        </p:nvSpPr>
        <p:spPr>
          <a:xfrm>
            <a:off x="6405475" y="2890175"/>
            <a:ext cx="2241900" cy="725400"/>
          </a:xfrm>
          <a:prstGeom prst="roundRect">
            <a:avLst>
              <a:gd name="adj" fmla="val 16667"/>
            </a:avLst>
          </a:prstGeom>
          <a:solidFill>
            <a:schemeClr val="lt2"/>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marL="0" lvl="0" indent="0" rtl="0">
              <a:spcBef>
                <a:spcPts val="0"/>
              </a:spcBef>
              <a:buNone/>
            </a:pPr>
            <a:r>
              <a:rPr lang="en-GB" dirty="0">
                <a:solidFill>
                  <a:schemeClr val="dk1"/>
                </a:solidFill>
              </a:rPr>
              <a:t>s</a:t>
            </a:r>
            <a:r>
              <a:rPr lang="en-GB" dirty="0" smtClean="0">
                <a:solidFill>
                  <a:schemeClr val="dk1"/>
                </a:solidFill>
              </a:rPr>
              <a:t>ystem</a:t>
            </a:r>
            <a:r>
              <a:rPr lang="en-GB" dirty="0">
                <a:solidFill>
                  <a:schemeClr val="dk1"/>
                </a:solidFill>
              </a:rPr>
              <a:t>() prologue is executed</a:t>
            </a:r>
          </a:p>
        </p:txBody>
      </p:sp>
      <p:sp>
        <p:nvSpPr>
          <p:cNvPr id="218" name="Shape 218"/>
          <p:cNvSpPr/>
          <p:nvPr/>
        </p:nvSpPr>
        <p:spPr>
          <a:xfrm>
            <a:off x="3483500" y="2890175"/>
            <a:ext cx="2241900" cy="725400"/>
          </a:xfrm>
          <a:prstGeom prst="roundRect">
            <a:avLst>
              <a:gd name="adj" fmla="val 16667"/>
            </a:avLst>
          </a:prstGeom>
          <a:solidFill>
            <a:schemeClr val="lt2"/>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marL="0" lvl="0" indent="0" rtl="0">
              <a:spcBef>
                <a:spcPts val="0"/>
              </a:spcBef>
              <a:buNone/>
            </a:pPr>
            <a:r>
              <a:rPr lang="en-GB" dirty="0" err="1" smtClean="0">
                <a:solidFill>
                  <a:schemeClr val="dk1"/>
                </a:solidFill>
              </a:rPr>
              <a:t>ebp</a:t>
            </a:r>
            <a:r>
              <a:rPr lang="en-GB" dirty="0" smtClean="0">
                <a:solidFill>
                  <a:schemeClr val="dk1"/>
                </a:solidFill>
              </a:rPr>
              <a:t> </a:t>
            </a:r>
            <a:r>
              <a:rPr lang="en-GB" dirty="0">
                <a:solidFill>
                  <a:schemeClr val="dk1"/>
                </a:solidFill>
              </a:rPr>
              <a:t>is set to current value of </a:t>
            </a:r>
            <a:r>
              <a:rPr lang="en-GB" dirty="0" err="1" smtClean="0">
                <a:solidFill>
                  <a:schemeClr val="dk1"/>
                </a:solidFill>
              </a:rPr>
              <a:t>esp</a:t>
            </a:r>
            <a:endParaRPr lang="en-GB" dirty="0">
              <a:solidFill>
                <a:schemeClr val="dk1"/>
              </a:solidFill>
            </a:endParaRPr>
          </a:p>
        </p:txBody>
      </p:sp>
      <p:pic>
        <p:nvPicPr>
          <p:cNvPr id="219" name="Shape 219"/>
          <p:cNvPicPr preferRelativeResize="0"/>
          <p:nvPr/>
        </p:nvPicPr>
        <p:blipFill>
          <a:blip r:embed="rId3">
            <a:alphaModFix/>
          </a:blip>
          <a:stretch>
            <a:fillRect/>
          </a:stretch>
        </p:blipFill>
        <p:spPr>
          <a:xfrm>
            <a:off x="6164350" y="4201350"/>
            <a:ext cx="2724150" cy="762000"/>
          </a:xfrm>
          <a:prstGeom prst="rect">
            <a:avLst/>
          </a:prstGeom>
          <a:noFill/>
          <a:ln w="9525" cap="flat" cmpd="sng">
            <a:solidFill>
              <a:srgbClr val="FF0000"/>
            </a:solidFill>
            <a:prstDash val="solid"/>
            <a:round/>
            <a:headEnd type="none" w="med" len="med"/>
            <a:tailEnd type="none" w="med" len="med"/>
          </a:ln>
        </p:spPr>
      </p:pic>
      <p:sp>
        <p:nvSpPr>
          <p:cNvPr id="220" name="Shape 220"/>
          <p:cNvSpPr/>
          <p:nvPr/>
        </p:nvSpPr>
        <p:spPr>
          <a:xfrm>
            <a:off x="658900" y="2890175"/>
            <a:ext cx="2241900" cy="725400"/>
          </a:xfrm>
          <a:prstGeom prst="roundRect">
            <a:avLst>
              <a:gd name="adj" fmla="val 16667"/>
            </a:avLst>
          </a:prstGeom>
          <a:solidFill>
            <a:schemeClr val="lt2"/>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marL="0" lvl="0" indent="0" rtl="0">
              <a:spcBef>
                <a:spcPts val="0"/>
              </a:spcBef>
              <a:buNone/>
            </a:pPr>
            <a:r>
              <a:rPr lang="en-GB" dirty="0">
                <a:solidFill>
                  <a:schemeClr val="dk1"/>
                </a:solidFill>
              </a:rPr>
              <a:t>“/bin/</a:t>
            </a:r>
            <a:r>
              <a:rPr lang="en-GB" dirty="0" err="1">
                <a:solidFill>
                  <a:schemeClr val="dk1"/>
                </a:solidFill>
              </a:rPr>
              <a:t>sh</a:t>
            </a:r>
            <a:r>
              <a:rPr lang="en-GB" dirty="0">
                <a:solidFill>
                  <a:schemeClr val="dk1"/>
                </a:solidFill>
              </a:rPr>
              <a:t>” is stored in </a:t>
            </a:r>
            <a:r>
              <a:rPr lang="en-GB" dirty="0" smtClean="0">
                <a:solidFill>
                  <a:schemeClr val="dk1"/>
                </a:solidFill>
              </a:rPr>
              <a:t>ebp+8</a:t>
            </a:r>
            <a:endParaRPr lang="en-GB" dirty="0">
              <a:solidFill>
                <a:schemeClr val="dk1"/>
              </a:solidFill>
            </a:endParaRPr>
          </a:p>
        </p:txBody>
      </p:sp>
      <p:cxnSp>
        <p:nvCxnSpPr>
          <p:cNvPr id="221" name="Shape 221"/>
          <p:cNvCxnSpPr>
            <a:stCxn id="214" idx="3"/>
            <a:endCxn id="215" idx="1"/>
          </p:cNvCxnSpPr>
          <p:nvPr/>
        </p:nvCxnSpPr>
        <p:spPr>
          <a:xfrm>
            <a:off x="2900800" y="2099975"/>
            <a:ext cx="582600" cy="0"/>
          </a:xfrm>
          <a:prstGeom prst="straightConnector1">
            <a:avLst/>
          </a:prstGeom>
          <a:noFill/>
          <a:ln w="9525" cap="flat" cmpd="sng">
            <a:solidFill>
              <a:srgbClr val="000000"/>
            </a:solidFill>
            <a:prstDash val="solid"/>
            <a:round/>
            <a:headEnd type="none" w="lg" len="lg"/>
            <a:tailEnd type="triangle" w="lg" len="lg"/>
          </a:ln>
        </p:spPr>
      </p:cxnSp>
      <p:cxnSp>
        <p:nvCxnSpPr>
          <p:cNvPr id="222" name="Shape 222"/>
          <p:cNvCxnSpPr/>
          <p:nvPr/>
        </p:nvCxnSpPr>
        <p:spPr>
          <a:xfrm>
            <a:off x="5774138" y="2099975"/>
            <a:ext cx="582600" cy="0"/>
          </a:xfrm>
          <a:prstGeom prst="straightConnector1">
            <a:avLst/>
          </a:prstGeom>
          <a:noFill/>
          <a:ln w="9525" cap="flat" cmpd="sng">
            <a:solidFill>
              <a:srgbClr val="000000"/>
            </a:solidFill>
            <a:prstDash val="solid"/>
            <a:round/>
            <a:headEnd type="none" w="lg" len="lg"/>
            <a:tailEnd type="triangle" w="lg" len="lg"/>
          </a:ln>
        </p:spPr>
      </p:cxnSp>
      <p:cxnSp>
        <p:nvCxnSpPr>
          <p:cNvPr id="223" name="Shape 223"/>
          <p:cNvCxnSpPr>
            <a:stCxn id="216" idx="2"/>
            <a:endCxn id="217" idx="0"/>
          </p:cNvCxnSpPr>
          <p:nvPr/>
        </p:nvCxnSpPr>
        <p:spPr>
          <a:xfrm>
            <a:off x="7526425" y="2462675"/>
            <a:ext cx="0" cy="427500"/>
          </a:xfrm>
          <a:prstGeom prst="straightConnector1">
            <a:avLst/>
          </a:prstGeom>
          <a:noFill/>
          <a:ln w="9525" cap="flat" cmpd="sng">
            <a:solidFill>
              <a:srgbClr val="000000"/>
            </a:solidFill>
            <a:prstDash val="solid"/>
            <a:round/>
            <a:headEnd type="none" w="lg" len="lg"/>
            <a:tailEnd type="triangle" w="lg" len="lg"/>
          </a:ln>
        </p:spPr>
      </p:cxnSp>
      <p:cxnSp>
        <p:nvCxnSpPr>
          <p:cNvPr id="224" name="Shape 224"/>
          <p:cNvCxnSpPr>
            <a:stCxn id="217" idx="1"/>
            <a:endCxn id="218" idx="3"/>
          </p:cNvCxnSpPr>
          <p:nvPr/>
        </p:nvCxnSpPr>
        <p:spPr>
          <a:xfrm rot="10800000">
            <a:off x="5725375" y="3252875"/>
            <a:ext cx="680100" cy="0"/>
          </a:xfrm>
          <a:prstGeom prst="straightConnector1">
            <a:avLst/>
          </a:prstGeom>
          <a:noFill/>
          <a:ln w="9525" cap="flat" cmpd="sng">
            <a:solidFill>
              <a:srgbClr val="000000"/>
            </a:solidFill>
            <a:prstDash val="solid"/>
            <a:round/>
            <a:headEnd type="none" w="lg" len="lg"/>
            <a:tailEnd type="triangle" w="lg" len="lg"/>
          </a:ln>
        </p:spPr>
      </p:cxnSp>
      <p:cxnSp>
        <p:nvCxnSpPr>
          <p:cNvPr id="225" name="Shape 225"/>
          <p:cNvCxnSpPr>
            <a:stCxn id="218" idx="1"/>
            <a:endCxn id="220" idx="3"/>
          </p:cNvCxnSpPr>
          <p:nvPr/>
        </p:nvCxnSpPr>
        <p:spPr>
          <a:xfrm rot="10800000">
            <a:off x="2900900" y="3252875"/>
            <a:ext cx="582600" cy="0"/>
          </a:xfrm>
          <a:prstGeom prst="straightConnector1">
            <a:avLst/>
          </a:prstGeom>
          <a:noFill/>
          <a:ln w="9525" cap="flat" cmpd="sng">
            <a:solidFill>
              <a:srgbClr val="000000"/>
            </a:solidFill>
            <a:prstDash val="solid"/>
            <a:round/>
            <a:headEnd type="none" w="lg" len="lg"/>
            <a:tailEnd type="triangle" w="lg" len="lg"/>
          </a:ln>
        </p:spPr>
      </p:cxnSp>
      <p:cxnSp>
        <p:nvCxnSpPr>
          <p:cNvPr id="226" name="Shape 226"/>
          <p:cNvCxnSpPr>
            <a:stCxn id="217" idx="2"/>
            <a:endCxn id="219" idx="0"/>
          </p:cNvCxnSpPr>
          <p:nvPr/>
        </p:nvCxnSpPr>
        <p:spPr>
          <a:xfrm>
            <a:off x="7526425" y="3615575"/>
            <a:ext cx="0" cy="585900"/>
          </a:xfrm>
          <a:prstGeom prst="straightConnector1">
            <a:avLst/>
          </a:prstGeom>
          <a:noFill/>
          <a:ln w="9525" cap="flat" cmpd="sng">
            <a:solidFill>
              <a:schemeClr val="dk2"/>
            </a:solidFill>
            <a:prstDash val="dot"/>
            <a:round/>
            <a:headEnd type="none" w="lg" len="lg"/>
            <a:tailEnd type="triangle" w="lg" len="lg"/>
          </a:ln>
        </p:spPr>
      </p:cxnSp>
      <p:cxnSp>
        <p:nvCxnSpPr>
          <p:cNvPr id="227" name="Shape 227"/>
          <p:cNvCxnSpPr>
            <a:stCxn id="218" idx="2"/>
            <a:endCxn id="219" idx="1"/>
          </p:cNvCxnSpPr>
          <p:nvPr/>
        </p:nvCxnSpPr>
        <p:spPr>
          <a:xfrm>
            <a:off x="4604450" y="3615575"/>
            <a:ext cx="1560000" cy="966900"/>
          </a:xfrm>
          <a:prstGeom prst="straightConnector1">
            <a:avLst/>
          </a:prstGeom>
          <a:noFill/>
          <a:ln w="9525" cap="flat" cmpd="sng">
            <a:solidFill>
              <a:schemeClr val="dk2"/>
            </a:solidFill>
            <a:prstDash val="dot"/>
            <a:round/>
            <a:headEnd type="none" w="lg" len="lg"/>
            <a:tailEnd type="triangle" w="lg" len="lg"/>
          </a:ln>
        </p:spPr>
      </p:cxnSp>
      <p:cxnSp>
        <p:nvCxnSpPr>
          <p:cNvPr id="228" name="Shape 228"/>
          <p:cNvCxnSpPr>
            <a:stCxn id="215" idx="0"/>
            <a:endCxn id="229" idx="1"/>
          </p:cNvCxnSpPr>
          <p:nvPr/>
        </p:nvCxnSpPr>
        <p:spPr>
          <a:xfrm rot="10800000" flipH="1">
            <a:off x="4604450" y="928775"/>
            <a:ext cx="1494900" cy="808500"/>
          </a:xfrm>
          <a:prstGeom prst="straightConnector1">
            <a:avLst/>
          </a:prstGeom>
          <a:noFill/>
          <a:ln w="9525" cap="flat" cmpd="sng">
            <a:solidFill>
              <a:schemeClr val="dk2"/>
            </a:solidFill>
            <a:prstDash val="dot"/>
            <a:round/>
            <a:headEnd type="none" w="lg" len="lg"/>
            <a:tailEnd type="triangle" w="lg" len="lg"/>
          </a:ln>
        </p:spPr>
      </p:cxnSp>
      <p:pic>
        <p:nvPicPr>
          <p:cNvPr id="230" name="Shape 230"/>
          <p:cNvPicPr preferRelativeResize="0"/>
          <p:nvPr/>
        </p:nvPicPr>
        <p:blipFill>
          <a:blip r:embed="rId4">
            <a:alphaModFix/>
          </a:blip>
          <a:stretch>
            <a:fillRect/>
          </a:stretch>
        </p:blipFill>
        <p:spPr>
          <a:xfrm>
            <a:off x="6099350" y="638384"/>
            <a:ext cx="2724150" cy="671391"/>
          </a:xfrm>
          <a:prstGeom prst="rect">
            <a:avLst/>
          </a:prstGeom>
          <a:noFill/>
          <a:ln w="9525" cap="flat" cmpd="sng">
            <a:solidFill>
              <a:srgbClr val="FF0000"/>
            </a:solidFill>
            <a:prstDash val="solid"/>
            <a:round/>
            <a:headEnd type="none" w="med" len="med"/>
            <a:tailEnd type="none" w="med" len="med"/>
          </a:ln>
        </p:spPr>
      </p:pic>
      <p:sp>
        <p:nvSpPr>
          <p:cNvPr id="231" name="Shape 231"/>
          <p:cNvSpPr txBox="1"/>
          <p:nvPr/>
        </p:nvSpPr>
        <p:spPr>
          <a:xfrm>
            <a:off x="730600" y="3735575"/>
            <a:ext cx="2098500" cy="345900"/>
          </a:xfrm>
          <a:prstGeom prst="rect">
            <a:avLst/>
          </a:prstGeom>
          <a:noFill/>
          <a:ln w="9525" cap="flat" cmpd="sng">
            <a:solidFill>
              <a:srgbClr val="000000"/>
            </a:solidFill>
            <a:prstDash val="dash"/>
            <a:round/>
            <a:headEnd type="none" w="med" len="med"/>
            <a:tailEnd type="none" w="med" len="med"/>
          </a:ln>
        </p:spPr>
        <p:txBody>
          <a:bodyPr wrap="square" lIns="91425" tIns="91425" rIns="91425" bIns="91425" anchor="t" anchorCtr="0">
            <a:noAutofit/>
          </a:bodyPr>
          <a:lstStyle/>
          <a:p>
            <a:pPr marL="0" lvl="0" indent="0">
              <a:spcBef>
                <a:spcPts val="0"/>
              </a:spcBef>
              <a:buNone/>
            </a:pPr>
            <a:r>
              <a:rPr lang="en-GB" dirty="0"/>
              <a:t>Check the memory map</a:t>
            </a:r>
          </a:p>
        </p:txBody>
      </p:sp>
      <p:sp>
        <p:nvSpPr>
          <p:cNvPr id="232" name="Shape 232"/>
          <p:cNvSpPr txBox="1">
            <a:spLocks noGrp="1"/>
          </p:cNvSpPr>
          <p:nvPr>
            <p:ph type="title"/>
          </p:nvPr>
        </p:nvSpPr>
        <p:spPr>
          <a:xfrm>
            <a:off x="526625" y="490625"/>
            <a:ext cx="4233000" cy="966900"/>
          </a:xfrm>
          <a:prstGeom prst="rect">
            <a:avLst/>
          </a:prstGeom>
        </p:spPr>
        <p:txBody>
          <a:bodyPr wrap="square" lIns="91425" tIns="91425" rIns="91425" bIns="91425" anchor="t" anchorCtr="0">
            <a:noAutofit/>
          </a:bodyPr>
          <a:lstStyle/>
          <a:p>
            <a:pPr marL="0" lvl="0" indent="0">
              <a:spcBef>
                <a:spcPts val="0"/>
              </a:spcBef>
              <a:buNone/>
            </a:pPr>
            <a:r>
              <a:rPr lang="en-GB" dirty="0"/>
              <a:t>Flow Chart to understand </a:t>
            </a:r>
          </a:p>
          <a:p>
            <a:pPr marL="0" lvl="0" indent="0" rtl="0">
              <a:spcBef>
                <a:spcPts val="0"/>
              </a:spcBef>
              <a:buNone/>
            </a:pPr>
            <a:r>
              <a:rPr lang="en-GB" dirty="0">
                <a:latin typeface="Courier New" panose="02070309020205020404" pitchFamily="49" charset="0"/>
                <a:cs typeface="Courier New" panose="02070309020205020404" pitchFamily="49" charset="0"/>
              </a:rPr>
              <a:t>system() </a:t>
            </a:r>
            <a:r>
              <a:rPr lang="en-GB" dirty="0"/>
              <a:t>argument</a:t>
            </a:r>
          </a:p>
        </p:txBody>
      </p:sp>
      <p:sp>
        <p:nvSpPr>
          <p:cNvPr id="233" name="Shape 233"/>
          <p:cNvSpPr txBox="1"/>
          <p:nvPr/>
        </p:nvSpPr>
        <p:spPr>
          <a:xfrm>
            <a:off x="32975" y="4201475"/>
            <a:ext cx="5340900" cy="966900"/>
          </a:xfrm>
          <a:prstGeom prst="rect">
            <a:avLst/>
          </a:prstGeom>
          <a:noFill/>
          <a:ln>
            <a:noFill/>
          </a:ln>
        </p:spPr>
        <p:txBody>
          <a:bodyPr wrap="square" lIns="91425" tIns="91425" rIns="91425" bIns="91425" anchor="t" anchorCtr="0">
            <a:noAutofit/>
          </a:bodyPr>
          <a:lstStyle/>
          <a:p>
            <a:pPr marL="0" lvl="0" indent="0">
              <a:spcBef>
                <a:spcPts val="0"/>
              </a:spcBef>
              <a:buNone/>
            </a:pPr>
            <a:r>
              <a:rPr lang="en-GB" sz="1600" dirty="0" smtClean="0"/>
              <a:t>      </a:t>
            </a:r>
            <a:r>
              <a:rPr lang="en-GB" sz="1600" dirty="0" err="1" smtClean="0"/>
              <a:t>ebp</a:t>
            </a:r>
            <a:r>
              <a:rPr lang="en-GB" sz="1600" dirty="0" smtClean="0"/>
              <a:t> </a:t>
            </a:r>
            <a:r>
              <a:rPr lang="en-GB" sz="1600" dirty="0"/>
              <a:t>+ 4 </a:t>
            </a:r>
            <a:r>
              <a:rPr lang="en-GB" sz="1600" dirty="0" smtClean="0"/>
              <a:t>is </a:t>
            </a:r>
            <a:r>
              <a:rPr lang="en-GB" sz="1600" dirty="0"/>
              <a:t>treated as return address of system(). We can put exit() </a:t>
            </a:r>
            <a:r>
              <a:rPr lang="en-GB" sz="1600" dirty="0" smtClean="0"/>
              <a:t>address so </a:t>
            </a:r>
            <a:r>
              <a:rPr lang="en-GB" sz="1600" dirty="0"/>
              <a:t>that on system() return exit() is called and the program doesn’t crash.</a:t>
            </a:r>
          </a:p>
        </p:txBody>
      </p:sp>
      <p:pic>
        <p:nvPicPr>
          <p:cNvPr id="1026" name="Picture 2"/>
          <p:cNvPicPr>
            <a:picLocks noChangeAspect="1" noChangeArrowheads="1"/>
          </p:cNvPicPr>
          <p:nvPr/>
        </p:nvPicPr>
        <p:blipFill>
          <a:blip r:embed="rId5"/>
          <a:srcRect/>
          <a:stretch>
            <a:fillRect/>
          </a:stretch>
        </p:blipFill>
        <p:spPr bwMode="auto">
          <a:xfrm>
            <a:off x="97180" y="4287745"/>
            <a:ext cx="295786" cy="272587"/>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Shape 59"/>
          <p:cNvSpPr txBox="1">
            <a:spLocks noGrp="1"/>
          </p:cNvSpPr>
          <p:nvPr>
            <p:ph type="title"/>
          </p:nvPr>
        </p:nvSpPr>
        <p:spPr>
          <a:xfrm>
            <a:off x="311700" y="445025"/>
            <a:ext cx="8520600" cy="572700"/>
          </a:xfrm>
          <a:prstGeom prst="rect">
            <a:avLst/>
          </a:prstGeom>
        </p:spPr>
        <p:txBody>
          <a:bodyPr wrap="square" lIns="91425" tIns="91425" rIns="91425" bIns="91425" anchor="t" anchorCtr="0">
            <a:noAutofit/>
          </a:bodyPr>
          <a:lstStyle/>
          <a:p>
            <a:pPr marL="0" lvl="0" indent="0">
              <a:spcBef>
                <a:spcPts val="0"/>
              </a:spcBef>
              <a:buNone/>
            </a:pPr>
            <a:r>
              <a:rPr lang="en-GB"/>
              <a:t>Outline</a:t>
            </a:r>
          </a:p>
        </p:txBody>
      </p:sp>
      <p:sp>
        <p:nvSpPr>
          <p:cNvPr id="60" name="Shape 60"/>
          <p:cNvSpPr txBox="1">
            <a:spLocks noGrp="1"/>
          </p:cNvSpPr>
          <p:nvPr>
            <p:ph type="body" idx="1"/>
          </p:nvPr>
        </p:nvSpPr>
        <p:spPr>
          <a:xfrm>
            <a:off x="311700" y="1152475"/>
            <a:ext cx="8520600" cy="3416400"/>
          </a:xfrm>
          <a:prstGeom prst="rect">
            <a:avLst/>
          </a:prstGeom>
        </p:spPr>
        <p:txBody>
          <a:bodyPr wrap="square" lIns="91425" tIns="91425" rIns="91425" bIns="91425" anchor="t" anchorCtr="0">
            <a:noAutofit/>
          </a:bodyPr>
          <a:lstStyle/>
          <a:p>
            <a:pPr marL="457200" lvl="0" indent="-419100" rtl="0">
              <a:lnSpc>
                <a:spcPct val="90000"/>
              </a:lnSpc>
              <a:spcBef>
                <a:spcPts val="1000"/>
              </a:spcBef>
              <a:spcAft>
                <a:spcPts val="0"/>
              </a:spcAft>
              <a:buClr>
                <a:schemeClr val="dk1"/>
              </a:buClr>
              <a:buSzPts val="3000"/>
              <a:buChar char="●"/>
            </a:pPr>
            <a:r>
              <a:rPr lang="en-GB" sz="3000" dirty="0">
                <a:solidFill>
                  <a:schemeClr val="dk1"/>
                </a:solidFill>
                <a:latin typeface="Calibri"/>
                <a:ea typeface="Calibri"/>
                <a:cs typeface="Calibri"/>
                <a:sym typeface="Calibri"/>
              </a:rPr>
              <a:t>Non-executable Stack countermeasure</a:t>
            </a:r>
          </a:p>
          <a:p>
            <a:pPr marL="457200" lvl="0" indent="-419100" rtl="0">
              <a:lnSpc>
                <a:spcPct val="90000"/>
              </a:lnSpc>
              <a:spcBef>
                <a:spcPts val="0"/>
              </a:spcBef>
              <a:spcAft>
                <a:spcPts val="0"/>
              </a:spcAft>
              <a:buClr>
                <a:schemeClr val="dk1"/>
              </a:buClr>
              <a:buSzPts val="3000"/>
              <a:buChar char="●"/>
            </a:pPr>
            <a:r>
              <a:rPr lang="en-GB" sz="3000" dirty="0">
                <a:solidFill>
                  <a:schemeClr val="dk1"/>
                </a:solidFill>
                <a:latin typeface="Calibri"/>
                <a:ea typeface="Calibri"/>
                <a:cs typeface="Calibri"/>
                <a:sym typeface="Calibri"/>
              </a:rPr>
              <a:t>How to defeat the countermeasure</a:t>
            </a:r>
          </a:p>
          <a:p>
            <a:pPr marL="457200" lvl="0" indent="-419100" rtl="0">
              <a:lnSpc>
                <a:spcPct val="90000"/>
              </a:lnSpc>
              <a:spcBef>
                <a:spcPts val="0"/>
              </a:spcBef>
              <a:spcAft>
                <a:spcPts val="0"/>
              </a:spcAft>
              <a:buClr>
                <a:schemeClr val="dk1"/>
              </a:buClr>
              <a:buSzPts val="3000"/>
              <a:buChar char="●"/>
            </a:pPr>
            <a:r>
              <a:rPr lang="en-GB" sz="3000" dirty="0" smtClean="0">
                <a:solidFill>
                  <a:schemeClr val="dk1"/>
                </a:solidFill>
                <a:latin typeface="Calibri"/>
                <a:ea typeface="Calibri"/>
                <a:cs typeface="Calibri"/>
                <a:sym typeface="Calibri"/>
              </a:rPr>
              <a:t>Tasks </a:t>
            </a:r>
            <a:r>
              <a:rPr lang="en-GB" sz="3000" dirty="0">
                <a:solidFill>
                  <a:schemeClr val="dk1"/>
                </a:solidFill>
                <a:latin typeface="Calibri"/>
                <a:ea typeface="Calibri"/>
                <a:cs typeface="Calibri"/>
                <a:sym typeface="Calibri"/>
              </a:rPr>
              <a:t>involved in the attack</a:t>
            </a:r>
          </a:p>
          <a:p>
            <a:pPr marL="457200" lvl="0" indent="-419100" rtl="0">
              <a:lnSpc>
                <a:spcPct val="90000"/>
              </a:lnSpc>
              <a:spcBef>
                <a:spcPts val="0"/>
              </a:spcBef>
              <a:spcAft>
                <a:spcPts val="0"/>
              </a:spcAft>
              <a:buClr>
                <a:schemeClr val="dk1"/>
              </a:buClr>
              <a:buSzPts val="3000"/>
              <a:buChar char="●"/>
            </a:pPr>
            <a:r>
              <a:rPr lang="en-GB" sz="3000" dirty="0">
                <a:solidFill>
                  <a:schemeClr val="dk1"/>
                </a:solidFill>
                <a:latin typeface="Calibri"/>
                <a:ea typeface="Calibri"/>
                <a:cs typeface="Calibri"/>
                <a:sym typeface="Calibri"/>
              </a:rPr>
              <a:t>Function Prologue and Epilogue</a:t>
            </a:r>
          </a:p>
          <a:p>
            <a:pPr marL="457200" lvl="0" indent="-419100" rtl="0">
              <a:lnSpc>
                <a:spcPct val="90000"/>
              </a:lnSpc>
              <a:spcBef>
                <a:spcPts val="0"/>
              </a:spcBef>
              <a:spcAft>
                <a:spcPts val="0"/>
              </a:spcAft>
              <a:buClr>
                <a:schemeClr val="dk1"/>
              </a:buClr>
              <a:buSzPts val="3000"/>
              <a:buFont typeface="Calibri"/>
              <a:buChar char="●"/>
            </a:pPr>
            <a:r>
              <a:rPr lang="en-GB" sz="3000" dirty="0" smtClean="0">
                <a:solidFill>
                  <a:schemeClr val="dk1"/>
                </a:solidFill>
                <a:latin typeface="Calibri"/>
                <a:ea typeface="Calibri"/>
                <a:cs typeface="Calibri"/>
                <a:sym typeface="Calibri"/>
              </a:rPr>
              <a:t>Launching attack</a:t>
            </a:r>
            <a:endParaRPr lang="en-GB" sz="3000" dirty="0">
              <a:solidFill>
                <a:schemeClr val="dk1"/>
              </a:solidFill>
              <a:latin typeface="Calibri"/>
              <a:ea typeface="Calibri"/>
              <a:cs typeface="Calibri"/>
              <a:sym typeface="Calibri"/>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Shape 238"/>
          <p:cNvSpPr txBox="1">
            <a:spLocks noGrp="1"/>
          </p:cNvSpPr>
          <p:nvPr>
            <p:ph type="title"/>
          </p:nvPr>
        </p:nvSpPr>
        <p:spPr>
          <a:xfrm>
            <a:off x="311700" y="445025"/>
            <a:ext cx="8520600" cy="572700"/>
          </a:xfrm>
          <a:prstGeom prst="rect">
            <a:avLst/>
          </a:prstGeom>
        </p:spPr>
        <p:txBody>
          <a:bodyPr wrap="square" lIns="91425" tIns="91425" rIns="91425" bIns="91425" anchor="t" anchorCtr="0">
            <a:noAutofit/>
          </a:bodyPr>
          <a:lstStyle/>
          <a:p>
            <a:pPr marL="0" lvl="0" indent="0">
              <a:spcBef>
                <a:spcPts val="0"/>
              </a:spcBef>
              <a:buNone/>
            </a:pPr>
            <a:r>
              <a:rPr lang="en-GB" dirty="0"/>
              <a:t>Malicious Code</a:t>
            </a:r>
          </a:p>
        </p:txBody>
      </p:sp>
      <p:pic>
        <p:nvPicPr>
          <p:cNvPr id="240" name="Shape 240"/>
          <p:cNvPicPr preferRelativeResize="0"/>
          <p:nvPr/>
        </p:nvPicPr>
        <p:blipFill>
          <a:blip r:embed="rId3">
            <a:alphaModFix/>
          </a:blip>
          <a:stretch>
            <a:fillRect/>
          </a:stretch>
        </p:blipFill>
        <p:spPr>
          <a:xfrm>
            <a:off x="289028" y="975193"/>
            <a:ext cx="6920373" cy="4050227"/>
          </a:xfrm>
          <a:prstGeom prst="rect">
            <a:avLst/>
          </a:prstGeom>
          <a:noFill/>
          <a:ln>
            <a:noFill/>
          </a:ln>
        </p:spPr>
      </p:pic>
      <p:sp>
        <p:nvSpPr>
          <p:cNvPr id="244" name="Shape 244"/>
          <p:cNvSpPr txBox="1"/>
          <p:nvPr/>
        </p:nvSpPr>
        <p:spPr>
          <a:xfrm>
            <a:off x="7829496" y="4103888"/>
            <a:ext cx="934324" cy="393492"/>
          </a:xfrm>
          <a:prstGeom prst="rect">
            <a:avLst/>
          </a:prstGeom>
          <a:noFill/>
          <a:ln>
            <a:noFill/>
          </a:ln>
        </p:spPr>
        <p:txBody>
          <a:bodyPr wrap="square" lIns="91425" tIns="91425" rIns="91425" bIns="91425" anchor="t" anchorCtr="0">
            <a:noAutofit/>
          </a:bodyPr>
          <a:lstStyle/>
          <a:p>
            <a:pPr marL="0" lvl="0" indent="0">
              <a:spcBef>
                <a:spcPts val="0"/>
              </a:spcBef>
              <a:buNone/>
            </a:pPr>
            <a:r>
              <a:rPr lang="en-GB" dirty="0" err="1" smtClean="0">
                <a:solidFill>
                  <a:srgbClr val="FF0000"/>
                </a:solidFill>
              </a:rPr>
              <a:t>ebp</a:t>
            </a:r>
            <a:r>
              <a:rPr lang="en-GB" dirty="0" smtClean="0">
                <a:solidFill>
                  <a:srgbClr val="FF0000"/>
                </a:solidFill>
              </a:rPr>
              <a:t> </a:t>
            </a:r>
            <a:r>
              <a:rPr lang="en-GB" dirty="0">
                <a:solidFill>
                  <a:srgbClr val="FF0000"/>
                </a:solidFill>
              </a:rPr>
              <a:t>+ 4</a:t>
            </a:r>
          </a:p>
        </p:txBody>
      </p:sp>
      <p:sp>
        <p:nvSpPr>
          <p:cNvPr id="245" name="Shape 245"/>
          <p:cNvSpPr txBox="1"/>
          <p:nvPr/>
        </p:nvSpPr>
        <p:spPr>
          <a:xfrm>
            <a:off x="7821939" y="3090163"/>
            <a:ext cx="852254" cy="384399"/>
          </a:xfrm>
          <a:prstGeom prst="rect">
            <a:avLst/>
          </a:prstGeom>
          <a:noFill/>
          <a:ln>
            <a:noFill/>
          </a:ln>
        </p:spPr>
        <p:txBody>
          <a:bodyPr wrap="square" lIns="91425" tIns="91425" rIns="91425" bIns="91425" anchor="t" anchorCtr="0">
            <a:noAutofit/>
          </a:bodyPr>
          <a:lstStyle/>
          <a:p>
            <a:pPr marL="0" lvl="0" indent="0" rtl="0">
              <a:spcBef>
                <a:spcPts val="0"/>
              </a:spcBef>
              <a:buNone/>
            </a:pPr>
            <a:r>
              <a:rPr lang="en-GB" dirty="0" err="1" smtClean="0">
                <a:solidFill>
                  <a:srgbClr val="FF0000"/>
                </a:solidFill>
              </a:rPr>
              <a:t>ebp</a:t>
            </a:r>
            <a:r>
              <a:rPr lang="en-GB" dirty="0" smtClean="0">
                <a:solidFill>
                  <a:srgbClr val="FF0000"/>
                </a:solidFill>
              </a:rPr>
              <a:t> </a:t>
            </a:r>
            <a:r>
              <a:rPr lang="en-GB" dirty="0">
                <a:solidFill>
                  <a:srgbClr val="FF0000"/>
                </a:solidFill>
              </a:rPr>
              <a:t>+ 8</a:t>
            </a:r>
          </a:p>
        </p:txBody>
      </p:sp>
      <p:sp>
        <p:nvSpPr>
          <p:cNvPr id="246" name="Shape 246"/>
          <p:cNvSpPr txBox="1"/>
          <p:nvPr/>
        </p:nvSpPr>
        <p:spPr>
          <a:xfrm>
            <a:off x="7814382" y="2051669"/>
            <a:ext cx="987072" cy="401325"/>
          </a:xfrm>
          <a:prstGeom prst="rect">
            <a:avLst/>
          </a:prstGeom>
          <a:noFill/>
          <a:ln>
            <a:noFill/>
          </a:ln>
        </p:spPr>
        <p:txBody>
          <a:bodyPr wrap="square" lIns="91425" tIns="91425" rIns="91425" bIns="91425" anchor="t" anchorCtr="0">
            <a:noAutofit/>
          </a:bodyPr>
          <a:lstStyle/>
          <a:p>
            <a:pPr marL="0" lvl="0" indent="0" rtl="0">
              <a:spcBef>
                <a:spcPts val="0"/>
              </a:spcBef>
              <a:buNone/>
            </a:pPr>
            <a:r>
              <a:rPr lang="en-GB" dirty="0" err="1" smtClean="0">
                <a:solidFill>
                  <a:srgbClr val="FF0000"/>
                </a:solidFill>
              </a:rPr>
              <a:t>ebp</a:t>
            </a:r>
            <a:r>
              <a:rPr lang="en-GB" dirty="0" smtClean="0">
                <a:solidFill>
                  <a:srgbClr val="FF0000"/>
                </a:solidFill>
              </a:rPr>
              <a:t> </a:t>
            </a:r>
            <a:r>
              <a:rPr lang="en-GB" dirty="0">
                <a:solidFill>
                  <a:srgbClr val="FF0000"/>
                </a:solidFill>
              </a:rPr>
              <a:t>+ 12</a:t>
            </a:r>
          </a:p>
        </p:txBody>
      </p:sp>
      <p:pic>
        <p:nvPicPr>
          <p:cNvPr id="1026" name="Picture 2"/>
          <p:cNvPicPr>
            <a:picLocks noChangeAspect="1" noChangeArrowheads="1"/>
          </p:cNvPicPr>
          <p:nvPr/>
        </p:nvPicPr>
        <p:blipFill>
          <a:blip r:embed="rId4"/>
          <a:srcRect/>
          <a:stretch>
            <a:fillRect/>
          </a:stretch>
        </p:blipFill>
        <p:spPr bwMode="auto">
          <a:xfrm>
            <a:off x="332507" y="987520"/>
            <a:ext cx="6861779" cy="3926403"/>
          </a:xfrm>
          <a:prstGeom prst="rect">
            <a:avLst/>
          </a:prstGeom>
          <a:noFill/>
          <a:ln w="9525">
            <a:noFill/>
            <a:miter lim="800000"/>
            <a:headEnd/>
            <a:tailEnd/>
          </a:ln>
          <a:effectLst/>
        </p:spPr>
      </p:pic>
      <p:cxnSp>
        <p:nvCxnSpPr>
          <p:cNvPr id="7" name="Elbow Connector 6"/>
          <p:cNvCxnSpPr/>
          <p:nvPr/>
        </p:nvCxnSpPr>
        <p:spPr>
          <a:xfrm rot="10800000">
            <a:off x="7113450" y="3934046"/>
            <a:ext cx="768801" cy="380790"/>
          </a:xfrm>
          <a:prstGeom prst="bentConnector3">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 name="Elbow Connector 2"/>
          <p:cNvCxnSpPr/>
          <p:nvPr/>
        </p:nvCxnSpPr>
        <p:spPr>
          <a:xfrm rot="10800000" flipV="1">
            <a:off x="7089237" y="2252356"/>
            <a:ext cx="725145" cy="395800"/>
          </a:xfrm>
          <a:prstGeom prst="bentConnector3">
            <a:avLst>
              <a:gd name="adj1" fmla="val 50000"/>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H="1">
            <a:off x="7105892" y="3298081"/>
            <a:ext cx="768795" cy="0"/>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1" name="Shape 244"/>
          <p:cNvSpPr txBox="1"/>
          <p:nvPr/>
        </p:nvSpPr>
        <p:spPr>
          <a:xfrm>
            <a:off x="7368100" y="1262448"/>
            <a:ext cx="1450948" cy="393492"/>
          </a:xfrm>
          <a:prstGeom prst="rect">
            <a:avLst/>
          </a:prstGeom>
          <a:noFill/>
          <a:ln>
            <a:noFill/>
          </a:ln>
        </p:spPr>
        <p:txBody>
          <a:bodyPr wrap="square" lIns="91425" tIns="91425" rIns="91425" bIns="91425" anchor="t" anchorCtr="0">
            <a:noAutofit/>
          </a:bodyPr>
          <a:lstStyle/>
          <a:p>
            <a:pPr marL="0" lvl="0" indent="0">
              <a:spcBef>
                <a:spcPts val="0"/>
              </a:spcBef>
              <a:buNone/>
            </a:pPr>
            <a:r>
              <a:rPr lang="en-GB" dirty="0" smtClean="0">
                <a:solidFill>
                  <a:srgbClr val="FF0000"/>
                </a:solidFill>
              </a:rPr>
              <a:t>Starting from </a:t>
            </a:r>
            <a:r>
              <a:rPr lang="en-GB" dirty="0" err="1" smtClean="0">
                <a:solidFill>
                  <a:srgbClr val="FF0000"/>
                </a:solidFill>
              </a:rPr>
              <a:t>vul_func</a:t>
            </a:r>
            <a:r>
              <a:rPr lang="en-GB" dirty="0" smtClean="0">
                <a:solidFill>
                  <a:srgbClr val="FF0000"/>
                </a:solidFill>
              </a:rPr>
              <a:t>()’s </a:t>
            </a:r>
            <a:r>
              <a:rPr lang="en-GB" dirty="0" err="1" smtClean="0">
                <a:solidFill>
                  <a:srgbClr val="FF0000"/>
                </a:solidFill>
              </a:rPr>
              <a:t>ebp</a:t>
            </a:r>
            <a:endParaRPr lang="en-GB" dirty="0">
              <a:solidFill>
                <a:srgbClr val="FF0000"/>
              </a:solidFill>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Shape 251"/>
          <p:cNvSpPr txBox="1">
            <a:spLocks noGrp="1"/>
          </p:cNvSpPr>
          <p:nvPr>
            <p:ph type="title"/>
          </p:nvPr>
        </p:nvSpPr>
        <p:spPr>
          <a:xfrm>
            <a:off x="311700" y="445025"/>
            <a:ext cx="8520600" cy="572700"/>
          </a:xfrm>
          <a:prstGeom prst="rect">
            <a:avLst/>
          </a:prstGeom>
        </p:spPr>
        <p:txBody>
          <a:bodyPr wrap="square" lIns="91425" tIns="91425" rIns="91425" bIns="91425" anchor="t" anchorCtr="0">
            <a:noAutofit/>
          </a:bodyPr>
          <a:lstStyle/>
          <a:p>
            <a:pPr marL="0" lvl="0" indent="0">
              <a:spcBef>
                <a:spcPts val="0"/>
              </a:spcBef>
              <a:buNone/>
            </a:pPr>
            <a:r>
              <a:rPr lang="en-GB" dirty="0"/>
              <a:t>Launch the attack</a:t>
            </a:r>
          </a:p>
        </p:txBody>
      </p:sp>
      <p:pic>
        <p:nvPicPr>
          <p:cNvPr id="252" name="Shape 252"/>
          <p:cNvPicPr preferRelativeResize="0"/>
          <p:nvPr/>
        </p:nvPicPr>
        <p:blipFill>
          <a:blip r:embed="rId3">
            <a:alphaModFix/>
          </a:blip>
          <a:stretch>
            <a:fillRect/>
          </a:stretch>
        </p:blipFill>
        <p:spPr>
          <a:xfrm>
            <a:off x="479926" y="1774825"/>
            <a:ext cx="8157754" cy="1399125"/>
          </a:xfrm>
          <a:prstGeom prst="rect">
            <a:avLst/>
          </a:prstGeom>
          <a:noFill/>
          <a:ln>
            <a:noFill/>
          </a:ln>
        </p:spPr>
      </p:pic>
      <p:sp>
        <p:nvSpPr>
          <p:cNvPr id="253" name="Shape 253"/>
          <p:cNvSpPr txBox="1"/>
          <p:nvPr/>
        </p:nvSpPr>
        <p:spPr>
          <a:xfrm>
            <a:off x="316750" y="1141325"/>
            <a:ext cx="6335100" cy="433500"/>
          </a:xfrm>
          <a:prstGeom prst="rect">
            <a:avLst/>
          </a:prstGeom>
          <a:noFill/>
          <a:ln>
            <a:noFill/>
          </a:ln>
        </p:spPr>
        <p:txBody>
          <a:bodyPr wrap="square" lIns="91425" tIns="91425" rIns="91425" bIns="91425" anchor="t" anchorCtr="0">
            <a:noAutofit/>
          </a:bodyPr>
          <a:lstStyle/>
          <a:p>
            <a:pPr marL="457200" lvl="0" indent="-317500">
              <a:spcBef>
                <a:spcPts val="0"/>
              </a:spcBef>
              <a:buSzPts val="1400"/>
              <a:buChar char="●"/>
            </a:pPr>
            <a:r>
              <a:rPr lang="en-GB" sz="1800" dirty="0"/>
              <a:t>Execute the exploit code and then the vulnerable code</a:t>
            </a:r>
          </a:p>
        </p:txBody>
      </p:sp>
      <p:pic>
        <p:nvPicPr>
          <p:cNvPr id="2050" name="Picture 2"/>
          <p:cNvPicPr>
            <a:picLocks noChangeAspect="1" noChangeArrowheads="1"/>
          </p:cNvPicPr>
          <p:nvPr/>
        </p:nvPicPr>
        <p:blipFill>
          <a:blip r:embed="rId4"/>
          <a:srcRect/>
          <a:stretch>
            <a:fillRect/>
          </a:stretch>
        </p:blipFill>
        <p:spPr bwMode="auto">
          <a:xfrm>
            <a:off x="513142" y="1697863"/>
            <a:ext cx="8173149" cy="1793481"/>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Return-Oriented Programming</a:t>
            </a:r>
            <a:endParaRPr lang="en-US" dirty="0"/>
          </a:p>
        </p:txBody>
      </p:sp>
      <p:sp>
        <p:nvSpPr>
          <p:cNvPr id="3" name="Text Placeholder 2"/>
          <p:cNvSpPr>
            <a:spLocks noGrp="1"/>
          </p:cNvSpPr>
          <p:nvPr>
            <p:ph type="body" idx="1"/>
          </p:nvPr>
        </p:nvSpPr>
        <p:spPr/>
        <p:txBody>
          <a:bodyPr/>
          <a:lstStyle/>
          <a:p>
            <a:pPr marL="228600" indent="-228600">
              <a:spcAft>
                <a:spcPts val="600"/>
              </a:spcAft>
            </a:pPr>
            <a:r>
              <a:rPr lang="en-US" dirty="0" smtClean="0"/>
              <a:t>In the return-to-</a:t>
            </a:r>
            <a:r>
              <a:rPr lang="en-US" dirty="0" err="1" smtClean="0"/>
              <a:t>libc</a:t>
            </a:r>
            <a:r>
              <a:rPr lang="en-US" dirty="0" smtClean="0"/>
              <a:t> attack, we can only chain two functions together</a:t>
            </a:r>
          </a:p>
          <a:p>
            <a:pPr marL="228600" indent="-228600">
              <a:spcAft>
                <a:spcPts val="600"/>
              </a:spcAft>
            </a:pPr>
            <a:r>
              <a:rPr lang="en-US" dirty="0" smtClean="0"/>
              <a:t>The technique can be generalized: </a:t>
            </a:r>
          </a:p>
          <a:p>
            <a:pPr marL="512763" lvl="1" indent="-228600">
              <a:spcAft>
                <a:spcPts val="600"/>
              </a:spcAft>
            </a:pPr>
            <a:r>
              <a:rPr lang="en-US" dirty="0" smtClean="0"/>
              <a:t>Chain many functions together</a:t>
            </a:r>
          </a:p>
          <a:p>
            <a:pPr marL="512763" lvl="1" indent="-228600">
              <a:spcAft>
                <a:spcPts val="600"/>
              </a:spcAft>
            </a:pPr>
            <a:r>
              <a:rPr lang="en-US" dirty="0" smtClean="0"/>
              <a:t>Chain blocks of code together</a:t>
            </a:r>
          </a:p>
          <a:p>
            <a:pPr marL="228600" indent="-228600">
              <a:spcAft>
                <a:spcPts val="600"/>
              </a:spcAft>
            </a:pPr>
            <a:r>
              <a:rPr lang="en-US" dirty="0" smtClean="0"/>
              <a:t>The generalized technique is called Return-Oriented </a:t>
            </a:r>
            <a:r>
              <a:rPr lang="en-US" dirty="0"/>
              <a:t>P</a:t>
            </a:r>
            <a:r>
              <a:rPr lang="en-US" dirty="0" smtClean="0"/>
              <a:t>rogramming (ROP)</a:t>
            </a:r>
          </a:p>
          <a:p>
            <a:pPr lvl="1">
              <a:spcAft>
                <a:spcPts val="600"/>
              </a:spcAft>
              <a:buNone/>
            </a:pPr>
            <a:endParaRPr lang="en-US" dirty="0" smtClean="0"/>
          </a:p>
        </p:txBody>
      </p:sp>
    </p:spTree>
    <p:extLst>
      <p:ext uri="{BB962C8B-B14F-4D97-AF65-F5344CB8AC3E}">
        <p14:creationId xmlns="" xmlns:p14="http://schemas.microsoft.com/office/powerpoint/2010/main" val="143275011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Vulnerable program s</a:t>
            </a:r>
            <a:r>
              <a:rPr lang="vi-VN" dirty="0" smtClean="0"/>
              <a:t>tack_rop.c </a:t>
            </a:r>
            <a:endParaRPr lang="en-US" dirty="0"/>
          </a:p>
        </p:txBody>
      </p:sp>
      <p:pic>
        <p:nvPicPr>
          <p:cNvPr id="1027" name="Picture 3"/>
          <p:cNvPicPr>
            <a:picLocks noChangeAspect="1" noChangeArrowheads="1"/>
          </p:cNvPicPr>
          <p:nvPr/>
        </p:nvPicPr>
        <p:blipFill>
          <a:blip r:embed="rId2">
            <a:lum contrast="10000"/>
          </a:blip>
          <a:srcRect/>
          <a:stretch>
            <a:fillRect/>
          </a:stretch>
        </p:blipFill>
        <p:spPr bwMode="auto">
          <a:xfrm>
            <a:off x="456293" y="2188032"/>
            <a:ext cx="6745919" cy="2713264"/>
          </a:xfrm>
          <a:prstGeom prst="rect">
            <a:avLst/>
          </a:prstGeom>
          <a:noFill/>
          <a:ln w="9525">
            <a:noFill/>
            <a:miter lim="800000"/>
            <a:headEnd/>
            <a:tailEnd/>
          </a:ln>
          <a:effectLst/>
        </p:spPr>
      </p:pic>
      <p:pic>
        <p:nvPicPr>
          <p:cNvPr id="1028" name="Picture 4"/>
          <p:cNvPicPr>
            <a:picLocks noChangeAspect="1" noChangeArrowheads="1"/>
          </p:cNvPicPr>
          <p:nvPr/>
        </p:nvPicPr>
        <p:blipFill>
          <a:blip r:embed="rId3">
            <a:lum contrast="20000"/>
          </a:blip>
          <a:srcRect/>
          <a:stretch>
            <a:fillRect/>
          </a:stretch>
        </p:blipFill>
        <p:spPr bwMode="auto">
          <a:xfrm>
            <a:off x="454932" y="1197725"/>
            <a:ext cx="6721476" cy="1003457"/>
          </a:xfrm>
          <a:prstGeom prst="rect">
            <a:avLst/>
          </a:prstGeom>
          <a:noFill/>
          <a:ln w="9525">
            <a:noFill/>
            <a:miter lim="800000"/>
            <a:headEnd/>
            <a:tailEnd/>
          </a:ln>
          <a:effectLst/>
        </p:spPr>
      </p:pic>
      <p:sp>
        <p:nvSpPr>
          <p:cNvPr id="8" name="TextBox 7"/>
          <p:cNvSpPr txBox="1"/>
          <p:nvPr/>
        </p:nvSpPr>
        <p:spPr>
          <a:xfrm>
            <a:off x="7264400" y="2309586"/>
            <a:ext cx="1879600" cy="830997"/>
          </a:xfrm>
          <a:prstGeom prst="rect">
            <a:avLst/>
          </a:prstGeom>
          <a:noFill/>
        </p:spPr>
        <p:txBody>
          <a:bodyPr wrap="square" rtlCol="0">
            <a:spAutoFit/>
          </a:bodyPr>
          <a:lstStyle/>
          <a:p>
            <a:r>
              <a:rPr lang="en-US" sz="1200" dirty="0" smtClean="0"/>
              <a:t>Same as previous version but also prints out %</a:t>
            </a:r>
            <a:r>
              <a:rPr lang="en-US" sz="1200" dirty="0" err="1" smtClean="0"/>
              <a:t>ebp</a:t>
            </a:r>
            <a:r>
              <a:rPr lang="en-US" sz="1200" dirty="0" smtClean="0"/>
              <a:t> and buffer address</a:t>
            </a:r>
            <a:endParaRPr lang="en-US" sz="1200" dirty="0"/>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Vulnerable program s</a:t>
            </a:r>
            <a:r>
              <a:rPr lang="vi-VN" dirty="0" smtClean="0"/>
              <a:t>tack_rop.c </a:t>
            </a:r>
            <a:endParaRPr lang="en-US" dirty="0"/>
          </a:p>
        </p:txBody>
      </p:sp>
      <p:pic>
        <p:nvPicPr>
          <p:cNvPr id="2050" name="Picture 2"/>
          <p:cNvPicPr>
            <a:picLocks noChangeAspect="1" noChangeArrowheads="1"/>
          </p:cNvPicPr>
          <p:nvPr/>
        </p:nvPicPr>
        <p:blipFill>
          <a:blip r:embed="rId2"/>
          <a:srcRect/>
          <a:stretch>
            <a:fillRect/>
          </a:stretch>
        </p:blipFill>
        <p:spPr bwMode="auto">
          <a:xfrm>
            <a:off x="489857" y="1402443"/>
            <a:ext cx="8115300" cy="31877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Vulnerable program s</a:t>
            </a:r>
            <a:r>
              <a:rPr lang="vi-VN" dirty="0" smtClean="0"/>
              <a:t>tack_rop.c </a:t>
            </a:r>
            <a:endParaRPr lang="en-US" dirty="0"/>
          </a:p>
        </p:txBody>
      </p:sp>
      <p:pic>
        <p:nvPicPr>
          <p:cNvPr id="3074" name="Picture 2"/>
          <p:cNvPicPr>
            <a:picLocks noChangeAspect="1" noChangeArrowheads="1"/>
          </p:cNvPicPr>
          <p:nvPr/>
        </p:nvPicPr>
        <p:blipFill>
          <a:blip r:embed="rId2"/>
          <a:srcRect/>
          <a:stretch>
            <a:fillRect/>
          </a:stretch>
        </p:blipFill>
        <p:spPr bwMode="auto">
          <a:xfrm>
            <a:off x="1186090" y="1166131"/>
            <a:ext cx="6349546" cy="3977369"/>
          </a:xfrm>
          <a:prstGeom prst="rect">
            <a:avLst/>
          </a:prstGeom>
          <a:noFill/>
          <a:ln w="9525">
            <a:noFill/>
            <a:miter lim="800000"/>
            <a:headEnd/>
            <a:tailEnd/>
          </a:ln>
          <a:effectLst/>
        </p:spPr>
      </p:pic>
      <p:sp>
        <p:nvSpPr>
          <p:cNvPr id="5" name="TextBox 4"/>
          <p:cNvSpPr txBox="1"/>
          <p:nvPr/>
        </p:nvSpPr>
        <p:spPr>
          <a:xfrm>
            <a:off x="6888842" y="3142344"/>
            <a:ext cx="1879600" cy="1015663"/>
          </a:xfrm>
          <a:prstGeom prst="rect">
            <a:avLst/>
          </a:prstGeom>
          <a:noFill/>
        </p:spPr>
        <p:txBody>
          <a:bodyPr wrap="square" rtlCol="0">
            <a:spAutoFit/>
          </a:bodyPr>
          <a:lstStyle/>
          <a:p>
            <a:r>
              <a:rPr lang="en-US" sz="1200" dirty="0" smtClean="0"/>
              <a:t>Same as previous version but also prints out  $</a:t>
            </a:r>
            <a:r>
              <a:rPr lang="en-US" sz="1200" dirty="0" err="1" smtClean="0"/>
              <a:t>MYSHELL</a:t>
            </a:r>
            <a:r>
              <a:rPr lang="en-US" sz="1200" dirty="0" smtClean="0"/>
              <a:t> address, and  </a:t>
            </a:r>
            <a:r>
              <a:rPr lang="en-US" sz="1200" dirty="0" err="1" smtClean="0"/>
              <a:t>badfile</a:t>
            </a:r>
            <a:r>
              <a:rPr lang="en-US" sz="1200" dirty="0" smtClean="0"/>
              <a:t> size is larger</a:t>
            </a:r>
            <a:endParaRPr lang="en-US" sz="1200" dirty="0"/>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Tracking the values of the </a:t>
            </a:r>
            <a:r>
              <a:rPr lang="en-US" dirty="0" err="1" smtClean="0"/>
              <a:t>esp</a:t>
            </a:r>
            <a:r>
              <a:rPr lang="en-US" dirty="0" smtClean="0"/>
              <a:t> and </a:t>
            </a:r>
            <a:r>
              <a:rPr lang="en-US" dirty="0" err="1" smtClean="0"/>
              <a:t>ebp</a:t>
            </a:r>
            <a:r>
              <a:rPr lang="en-US" dirty="0" smtClean="0"/>
              <a:t> </a:t>
            </a:r>
            <a:endParaRPr lang="en-US" dirty="0"/>
          </a:p>
        </p:txBody>
      </p:sp>
      <p:pic>
        <p:nvPicPr>
          <p:cNvPr id="4098" name="Picture 2"/>
          <p:cNvPicPr>
            <a:picLocks noChangeAspect="1" noChangeArrowheads="1"/>
          </p:cNvPicPr>
          <p:nvPr/>
        </p:nvPicPr>
        <p:blipFill>
          <a:blip r:embed="rId2"/>
          <a:srcRect/>
          <a:stretch>
            <a:fillRect/>
          </a:stretch>
        </p:blipFill>
        <p:spPr bwMode="auto">
          <a:xfrm>
            <a:off x="548821" y="1202872"/>
            <a:ext cx="8064501" cy="2326298"/>
          </a:xfrm>
          <a:prstGeom prst="rect">
            <a:avLst/>
          </a:prstGeom>
          <a:noFill/>
          <a:ln w="9525">
            <a:noFill/>
            <a:miter lim="800000"/>
            <a:headEnd/>
            <a:tailEnd/>
          </a:ln>
          <a:effectLst/>
        </p:spPr>
      </p:pic>
      <p:sp>
        <p:nvSpPr>
          <p:cNvPr id="5" name="Rectangle 4"/>
          <p:cNvSpPr/>
          <p:nvPr/>
        </p:nvSpPr>
        <p:spPr>
          <a:xfrm>
            <a:off x="538843" y="3631168"/>
            <a:ext cx="8107136" cy="1600438"/>
          </a:xfrm>
          <a:prstGeom prst="rect">
            <a:avLst/>
          </a:prstGeom>
        </p:spPr>
        <p:txBody>
          <a:bodyPr wrap="square">
            <a:spAutoFit/>
          </a:bodyPr>
          <a:lstStyle/>
          <a:p>
            <a:r>
              <a:rPr lang="en-US" dirty="0" smtClean="0"/>
              <a:t>After </a:t>
            </a:r>
            <a:r>
              <a:rPr lang="en-US" dirty="0" err="1" smtClean="0"/>
              <a:t>foo</a:t>
            </a:r>
            <a:r>
              <a:rPr lang="en-US" dirty="0" smtClean="0"/>
              <a:t> () returns to F () , the </a:t>
            </a:r>
            <a:r>
              <a:rPr lang="en-US" dirty="0" err="1" smtClean="0"/>
              <a:t>ebp</a:t>
            </a:r>
            <a:r>
              <a:rPr lang="en-US" dirty="0" smtClean="0"/>
              <a:t> register‘s value changes from X to X + 4</a:t>
            </a:r>
          </a:p>
          <a:p>
            <a:endParaRPr lang="en-US" dirty="0" smtClean="0"/>
          </a:p>
          <a:p>
            <a:r>
              <a:rPr lang="en-US" b="1" dirty="0" smtClean="0"/>
              <a:t>Observation 5.1 </a:t>
            </a:r>
            <a:r>
              <a:rPr lang="en-US" dirty="0" smtClean="0"/>
              <a:t>Assume a function A () 's return address field contains the address of the entry point of function B () , and the frame pointer of function A () points to address X. After the program returns to function B () from function A (), the frame pointer will point to address </a:t>
            </a:r>
            <a:r>
              <a:rPr lang="en-US" dirty="0" err="1" smtClean="0"/>
              <a:t>X+4</a:t>
            </a:r>
            <a:r>
              <a:rPr lang="en-US" dirty="0" smtClean="0"/>
              <a:t> . </a:t>
            </a:r>
            <a:br>
              <a:rPr lang="en-US" dirty="0" smtClean="0"/>
            </a:br>
            <a:r>
              <a:rPr lang="en-US" dirty="0" smtClean="0"/>
              <a:t/>
            </a:r>
            <a:br>
              <a:rPr lang="en-US" dirty="0" smtClean="0"/>
            </a:br>
            <a:endParaRPr lang="en-US" dirty="0"/>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Chaining Function Calls (without Arguments)</a:t>
            </a:r>
            <a:endParaRPr lang="en-US" dirty="0"/>
          </a:p>
        </p:txBody>
      </p:sp>
      <p:pic>
        <p:nvPicPr>
          <p:cNvPr id="4" name="Picture 3" descr="Screen Clipping"/>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1637890" y="1193028"/>
            <a:ext cx="5868219" cy="2553056"/>
          </a:xfrm>
          <a:prstGeom prst="rect">
            <a:avLst/>
          </a:prstGeom>
        </p:spPr>
      </p:pic>
      <p:pic>
        <p:nvPicPr>
          <p:cNvPr id="5122" name="Picture 2"/>
          <p:cNvPicPr>
            <a:picLocks noChangeAspect="1" noChangeArrowheads="1"/>
          </p:cNvPicPr>
          <p:nvPr/>
        </p:nvPicPr>
        <p:blipFill>
          <a:blip r:embed="rId3"/>
          <a:srcRect/>
          <a:stretch>
            <a:fillRect/>
          </a:stretch>
        </p:blipFill>
        <p:spPr bwMode="auto">
          <a:xfrm>
            <a:off x="387350" y="3792764"/>
            <a:ext cx="8597900" cy="1003300"/>
          </a:xfrm>
          <a:prstGeom prst="rect">
            <a:avLst/>
          </a:prstGeom>
          <a:noFill/>
          <a:ln w="9525">
            <a:noFill/>
            <a:miter lim="800000"/>
            <a:headEnd/>
            <a:tailEnd/>
          </a:ln>
          <a:effectLst/>
        </p:spPr>
      </p:pic>
      <p:sp>
        <p:nvSpPr>
          <p:cNvPr id="5" name="TextBox 4"/>
          <p:cNvSpPr txBox="1"/>
          <p:nvPr/>
        </p:nvSpPr>
        <p:spPr>
          <a:xfrm>
            <a:off x="3329214" y="1231901"/>
            <a:ext cx="1879600" cy="307777"/>
          </a:xfrm>
          <a:prstGeom prst="rect">
            <a:avLst/>
          </a:prstGeom>
          <a:noFill/>
        </p:spPr>
        <p:txBody>
          <a:bodyPr wrap="square" rtlCol="0">
            <a:spAutoFit/>
          </a:bodyPr>
          <a:lstStyle/>
          <a:p>
            <a:pPr algn="ctr"/>
            <a:r>
              <a:rPr lang="en-US" dirty="0" smtClean="0"/>
              <a:t>Address of exit()</a:t>
            </a:r>
            <a:endParaRPr lang="en-US" dirty="0"/>
          </a:p>
        </p:txBody>
      </p:sp>
      <p:sp>
        <p:nvSpPr>
          <p:cNvPr id="6" name="TextBox 5"/>
          <p:cNvSpPr txBox="1"/>
          <p:nvPr/>
        </p:nvSpPr>
        <p:spPr>
          <a:xfrm>
            <a:off x="320040" y="3505200"/>
            <a:ext cx="4698722" cy="307777"/>
          </a:xfrm>
          <a:prstGeom prst="rect">
            <a:avLst/>
          </a:prstGeom>
          <a:noFill/>
        </p:spPr>
        <p:txBody>
          <a:bodyPr wrap="none" rtlCol="0">
            <a:spAutoFit/>
          </a:bodyPr>
          <a:lstStyle/>
          <a:p>
            <a:r>
              <a:rPr lang="en-US" dirty="0" smtClean="0"/>
              <a:t>We can get the address of bar from debugging </a:t>
            </a:r>
            <a:r>
              <a:rPr lang="en-US" dirty="0" err="1" smtClean="0"/>
              <a:t>stack_rop</a:t>
            </a:r>
            <a:endParaRPr lang="en-US" dirty="0"/>
          </a:p>
        </p:txBody>
      </p:sp>
    </p:spTree>
    <p:extLst>
      <p:ext uri="{BB962C8B-B14F-4D97-AF65-F5344CB8AC3E}">
        <p14:creationId xmlns="" xmlns:p14="http://schemas.microsoft.com/office/powerpoint/2010/main" val="285412774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Chaining Function Calls (without Arguments)</a:t>
            </a:r>
            <a:endParaRPr lang="en-US" dirty="0"/>
          </a:p>
        </p:txBody>
      </p:sp>
      <p:pic>
        <p:nvPicPr>
          <p:cNvPr id="6146" name="Picture 2"/>
          <p:cNvPicPr>
            <a:picLocks noChangeAspect="1" noChangeArrowheads="1"/>
          </p:cNvPicPr>
          <p:nvPr/>
        </p:nvPicPr>
        <p:blipFill>
          <a:blip r:embed="rId2"/>
          <a:srcRect/>
          <a:stretch>
            <a:fillRect/>
          </a:stretch>
        </p:blipFill>
        <p:spPr bwMode="auto">
          <a:xfrm>
            <a:off x="415018" y="1080339"/>
            <a:ext cx="6671582" cy="3932985"/>
          </a:xfrm>
          <a:prstGeom prst="rect">
            <a:avLst/>
          </a:prstGeom>
          <a:noFill/>
          <a:ln w="9525">
            <a:noFill/>
            <a:miter lim="800000"/>
            <a:headEnd/>
            <a:tailEnd/>
          </a:ln>
          <a:effectLst/>
        </p:spPr>
      </p:pic>
      <p:sp>
        <p:nvSpPr>
          <p:cNvPr id="6" name="Rectangle 5"/>
          <p:cNvSpPr/>
          <p:nvPr/>
        </p:nvSpPr>
        <p:spPr>
          <a:xfrm>
            <a:off x="5559879" y="1109990"/>
            <a:ext cx="1510393" cy="523220"/>
          </a:xfrm>
          <a:prstGeom prst="rect">
            <a:avLst/>
          </a:prstGeom>
        </p:spPr>
        <p:txBody>
          <a:bodyPr wrap="square">
            <a:spAutoFit/>
          </a:bodyPr>
          <a:lstStyle/>
          <a:p>
            <a:r>
              <a:rPr lang="en-US" dirty="0" smtClean="0"/>
              <a:t>chain_noarg.py </a:t>
            </a:r>
            <a:br>
              <a:rPr lang="en-US" dirty="0" smtClean="0"/>
            </a:br>
            <a:endParaRPr lang="en-US" dirty="0"/>
          </a:p>
        </p:txBody>
      </p:sp>
    </p:spTree>
    <p:extLst>
      <p:ext uri="{BB962C8B-B14F-4D97-AF65-F5344CB8AC3E}">
        <p14:creationId xmlns="" xmlns:p14="http://schemas.microsoft.com/office/powerpoint/2010/main" val="285412774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Chaining Function Calls With Arguments</a:t>
            </a:r>
            <a:endParaRPr lang="en-US" dirty="0"/>
          </a:p>
        </p:txBody>
      </p:sp>
      <p:sp>
        <p:nvSpPr>
          <p:cNvPr id="3" name="Text Placeholder 2"/>
          <p:cNvSpPr>
            <a:spLocks noGrp="1"/>
          </p:cNvSpPr>
          <p:nvPr>
            <p:ph type="body" idx="1"/>
          </p:nvPr>
        </p:nvSpPr>
        <p:spPr/>
        <p:txBody>
          <a:bodyPr/>
          <a:lstStyle/>
          <a:p>
            <a:r>
              <a:rPr lang="en-US" dirty="0" smtClean="0"/>
              <a:t> The prologue of </a:t>
            </a:r>
            <a:r>
              <a:rPr lang="en-US" dirty="0" err="1" smtClean="0"/>
              <a:t>n+1</a:t>
            </a:r>
            <a:r>
              <a:rPr lang="en-US" baseline="30000" dirty="0" err="1" smtClean="0"/>
              <a:t>th</a:t>
            </a:r>
            <a:r>
              <a:rPr lang="en-US" dirty="0" smtClean="0"/>
              <a:t> function leaves no space for arguments  of the n</a:t>
            </a:r>
            <a:r>
              <a:rPr lang="en-US" baseline="30000" dirty="0" smtClean="0"/>
              <a:t>th</a:t>
            </a:r>
            <a:r>
              <a:rPr lang="en-US" dirty="0" smtClean="0"/>
              <a:t> function because instruction </a:t>
            </a:r>
            <a:r>
              <a:rPr lang="en-US" dirty="0" err="1" smtClean="0">
                <a:latin typeface="Courier New" pitchFamily="49" charset="0"/>
                <a:cs typeface="Courier New" pitchFamily="49" charset="0"/>
              </a:rPr>
              <a:t>mov</a:t>
            </a:r>
            <a:r>
              <a:rPr lang="en-US" dirty="0" smtClean="0">
                <a:latin typeface="Courier New" pitchFamily="49" charset="0"/>
                <a:cs typeface="Courier New" pitchFamily="49" charset="0"/>
              </a:rPr>
              <a:t> </a:t>
            </a:r>
            <a:r>
              <a:rPr lang="en-US" dirty="0" err="1" smtClean="0">
                <a:latin typeface="Courier New" pitchFamily="49" charset="0"/>
                <a:cs typeface="Courier New" pitchFamily="49" charset="0"/>
              </a:rPr>
              <a:t>esp</a:t>
            </a:r>
            <a:r>
              <a:rPr lang="en-US" dirty="0" smtClean="0">
                <a:latin typeface="Courier New" pitchFamily="49" charset="0"/>
                <a:cs typeface="Courier New" pitchFamily="49" charset="0"/>
              </a:rPr>
              <a:t>, </a:t>
            </a:r>
            <a:r>
              <a:rPr lang="en-US" dirty="0" err="1" smtClean="0">
                <a:latin typeface="Courier New" pitchFamily="49" charset="0"/>
                <a:cs typeface="Courier New" pitchFamily="49" charset="0"/>
              </a:rPr>
              <a:t>ebp</a:t>
            </a:r>
            <a:r>
              <a:rPr lang="en-US" dirty="0" smtClean="0"/>
              <a:t> sets </a:t>
            </a:r>
            <a:r>
              <a:rPr lang="en-US" dirty="0" err="1" smtClean="0"/>
              <a:t>ebp</a:t>
            </a:r>
            <a:r>
              <a:rPr lang="en-US" dirty="0" smtClean="0"/>
              <a:t> to </a:t>
            </a:r>
            <a:r>
              <a:rPr lang="en-US" dirty="0" err="1" smtClean="0"/>
              <a:t>X+4</a:t>
            </a:r>
            <a:r>
              <a:rPr lang="en-US" dirty="0" smtClean="0"/>
              <a:t>, where X is the n</a:t>
            </a:r>
            <a:r>
              <a:rPr lang="en-US" baseline="30000" dirty="0" smtClean="0"/>
              <a:t>th</a:t>
            </a:r>
            <a:r>
              <a:rPr lang="en-US" dirty="0" smtClean="0"/>
              <a:t> function’s frame pointer</a:t>
            </a:r>
          </a:p>
          <a:p>
            <a:r>
              <a:rPr lang="en-US" dirty="0" smtClean="0"/>
              <a:t> Idea: skip the prologue</a:t>
            </a:r>
          </a:p>
        </p:txBody>
      </p:sp>
      <p:pic>
        <p:nvPicPr>
          <p:cNvPr id="7171" name="Picture 3"/>
          <p:cNvPicPr>
            <a:picLocks noChangeAspect="1" noChangeArrowheads="1"/>
          </p:cNvPicPr>
          <p:nvPr/>
        </p:nvPicPr>
        <p:blipFill>
          <a:blip r:embed="rId2"/>
          <a:srcRect/>
          <a:stretch>
            <a:fillRect/>
          </a:stretch>
        </p:blipFill>
        <p:spPr bwMode="auto">
          <a:xfrm>
            <a:off x="714371" y="2823244"/>
            <a:ext cx="7678511" cy="2185092"/>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Shape 65"/>
          <p:cNvSpPr txBox="1">
            <a:spLocks noGrp="1"/>
          </p:cNvSpPr>
          <p:nvPr>
            <p:ph type="title"/>
          </p:nvPr>
        </p:nvSpPr>
        <p:spPr>
          <a:xfrm>
            <a:off x="311700" y="445025"/>
            <a:ext cx="8520600" cy="572700"/>
          </a:xfrm>
          <a:prstGeom prst="rect">
            <a:avLst/>
          </a:prstGeom>
        </p:spPr>
        <p:txBody>
          <a:bodyPr wrap="square" lIns="91425" tIns="91425" rIns="91425" bIns="91425" anchor="t" anchorCtr="0">
            <a:noAutofit/>
          </a:bodyPr>
          <a:lstStyle/>
          <a:p>
            <a:pPr marL="0" lvl="0" indent="0">
              <a:spcBef>
                <a:spcPts val="0"/>
              </a:spcBef>
              <a:buNone/>
            </a:pPr>
            <a:r>
              <a:rPr lang="en-GB" dirty="0"/>
              <a:t>Non-executable Stack</a:t>
            </a:r>
          </a:p>
        </p:txBody>
      </p:sp>
      <p:sp>
        <p:nvSpPr>
          <p:cNvPr id="66" name="Shape 66"/>
          <p:cNvSpPr txBox="1">
            <a:spLocks noGrp="1"/>
          </p:cNvSpPr>
          <p:nvPr>
            <p:ph type="body" idx="1"/>
          </p:nvPr>
        </p:nvSpPr>
        <p:spPr>
          <a:xfrm>
            <a:off x="311700" y="1051075"/>
            <a:ext cx="4225800" cy="572700"/>
          </a:xfrm>
          <a:prstGeom prst="rect">
            <a:avLst/>
          </a:prstGeom>
        </p:spPr>
        <p:txBody>
          <a:bodyPr wrap="square" lIns="91425" tIns="91425" rIns="91425" bIns="91425" anchor="t" anchorCtr="0">
            <a:noAutofit/>
          </a:bodyPr>
          <a:lstStyle/>
          <a:p>
            <a:pPr marL="0" lvl="0" indent="0" rtl="0">
              <a:spcBef>
                <a:spcPts val="0"/>
              </a:spcBef>
              <a:buNone/>
            </a:pPr>
            <a:r>
              <a:rPr lang="en-GB"/>
              <a:t>Running shellcode in C program</a:t>
            </a:r>
          </a:p>
        </p:txBody>
      </p:sp>
      <p:pic>
        <p:nvPicPr>
          <p:cNvPr id="67" name="Shape 67"/>
          <p:cNvPicPr preferRelativeResize="0"/>
          <p:nvPr/>
        </p:nvPicPr>
        <p:blipFill>
          <a:blip r:embed="rId3">
            <a:alphaModFix/>
          </a:blip>
          <a:stretch>
            <a:fillRect/>
          </a:stretch>
        </p:blipFill>
        <p:spPr>
          <a:xfrm>
            <a:off x="311700" y="1623650"/>
            <a:ext cx="5227226" cy="3101075"/>
          </a:xfrm>
          <a:prstGeom prst="rect">
            <a:avLst/>
          </a:prstGeom>
          <a:noFill/>
          <a:ln>
            <a:noFill/>
          </a:ln>
        </p:spPr>
      </p:pic>
      <p:cxnSp>
        <p:nvCxnSpPr>
          <p:cNvPr id="68" name="Shape 68"/>
          <p:cNvCxnSpPr/>
          <p:nvPr/>
        </p:nvCxnSpPr>
        <p:spPr>
          <a:xfrm rot="10800000">
            <a:off x="3591450" y="4399550"/>
            <a:ext cx="2187600" cy="0"/>
          </a:xfrm>
          <a:prstGeom prst="straightConnector1">
            <a:avLst/>
          </a:prstGeom>
          <a:noFill/>
          <a:ln w="9525" cap="flat" cmpd="sng">
            <a:solidFill>
              <a:srgbClr val="FF0000"/>
            </a:solidFill>
            <a:prstDash val="solid"/>
            <a:round/>
            <a:headEnd type="none" w="lg" len="lg"/>
            <a:tailEnd type="triangle" w="lg" len="lg"/>
          </a:ln>
        </p:spPr>
      </p:cxnSp>
      <p:sp>
        <p:nvSpPr>
          <p:cNvPr id="69" name="Shape 69"/>
          <p:cNvSpPr txBox="1"/>
          <p:nvPr/>
        </p:nvSpPr>
        <p:spPr>
          <a:xfrm>
            <a:off x="5867725" y="4192650"/>
            <a:ext cx="3074400" cy="443400"/>
          </a:xfrm>
          <a:prstGeom prst="rect">
            <a:avLst/>
          </a:prstGeom>
          <a:noFill/>
          <a:ln>
            <a:noFill/>
          </a:ln>
        </p:spPr>
        <p:txBody>
          <a:bodyPr wrap="square" lIns="91425" tIns="91425" rIns="91425" bIns="91425" anchor="t" anchorCtr="0">
            <a:noAutofit/>
          </a:bodyPr>
          <a:lstStyle/>
          <a:p>
            <a:pPr marL="0" lvl="0" indent="0">
              <a:spcBef>
                <a:spcPts val="0"/>
              </a:spcBef>
              <a:buNone/>
            </a:pPr>
            <a:r>
              <a:rPr lang="en-GB"/>
              <a:t>Calls shellcode</a:t>
            </a: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Chaining Function Calls With Arguments</a:t>
            </a:r>
            <a:endParaRPr lang="en-US" dirty="0"/>
          </a:p>
        </p:txBody>
      </p:sp>
      <p:pic>
        <p:nvPicPr>
          <p:cNvPr id="8194" name="Picture 2"/>
          <p:cNvPicPr>
            <a:picLocks noChangeAspect="1" noChangeArrowheads="1"/>
          </p:cNvPicPr>
          <p:nvPr/>
        </p:nvPicPr>
        <p:blipFill>
          <a:blip r:embed="rId2"/>
          <a:srcRect/>
          <a:stretch>
            <a:fillRect/>
          </a:stretch>
        </p:blipFill>
        <p:spPr bwMode="auto">
          <a:xfrm>
            <a:off x="4533446" y="940253"/>
            <a:ext cx="4273550" cy="3867150"/>
          </a:xfrm>
          <a:prstGeom prst="rect">
            <a:avLst/>
          </a:prstGeom>
          <a:noFill/>
          <a:ln w="9525">
            <a:noFill/>
            <a:miter lim="800000"/>
            <a:headEnd/>
            <a:tailEnd/>
          </a:ln>
          <a:effectLst/>
        </p:spPr>
      </p:pic>
      <p:sp>
        <p:nvSpPr>
          <p:cNvPr id="7" name="Rectangle 6"/>
          <p:cNvSpPr/>
          <p:nvPr/>
        </p:nvSpPr>
        <p:spPr>
          <a:xfrm>
            <a:off x="440872" y="1441788"/>
            <a:ext cx="4000499" cy="2554545"/>
          </a:xfrm>
          <a:prstGeom prst="rect">
            <a:avLst/>
          </a:prstGeom>
        </p:spPr>
        <p:txBody>
          <a:bodyPr wrap="square">
            <a:spAutoFit/>
          </a:bodyPr>
          <a:lstStyle/>
          <a:p>
            <a:r>
              <a:rPr lang="en-US" sz="1600" b="1" dirty="0" smtClean="0"/>
              <a:t>Observation 5.2 </a:t>
            </a:r>
            <a:r>
              <a:rPr lang="en-US" sz="1600" dirty="0" smtClean="0"/>
              <a:t>Assume function A() 's return address field contains the address of the code that is right after B() 's function prologue; also assume the frame pointer of function A() points to address X. After the program returns to function B() from function A() , the frame pointer will point to address Y, where Y is the value stored at address X </a:t>
            </a:r>
            <a:br>
              <a:rPr lang="en-US" sz="1600" dirty="0" smtClean="0"/>
            </a:br>
            <a:endParaRPr lang="en-US" sz="1600" dirty="0"/>
          </a:p>
        </p:txBody>
      </p:sp>
      <p:sp>
        <p:nvSpPr>
          <p:cNvPr id="5" name="TextBox 4"/>
          <p:cNvSpPr txBox="1"/>
          <p:nvPr/>
        </p:nvSpPr>
        <p:spPr>
          <a:xfrm>
            <a:off x="7223740" y="3896749"/>
            <a:ext cx="402674" cy="276999"/>
          </a:xfrm>
          <a:prstGeom prst="rect">
            <a:avLst/>
          </a:prstGeom>
          <a:noFill/>
        </p:spPr>
        <p:txBody>
          <a:bodyPr wrap="none" rtlCol="0">
            <a:spAutoFit/>
          </a:bodyPr>
          <a:lstStyle/>
          <a:p>
            <a:r>
              <a:rPr lang="vi-VN" sz="1200" dirty="0" smtClean="0">
                <a:solidFill>
                  <a:srgbClr val="FF0000"/>
                </a:solidFill>
              </a:rPr>
              <a:t>+ 3</a:t>
            </a:r>
            <a:endParaRPr lang="en-US" sz="1200" dirty="0">
              <a:solidFill>
                <a:srgbClr val="FF0000"/>
              </a:solidFill>
            </a:endParaRPr>
          </a:p>
        </p:txBody>
      </p:sp>
      <p:sp>
        <p:nvSpPr>
          <p:cNvPr id="6" name="TextBox 5"/>
          <p:cNvSpPr txBox="1"/>
          <p:nvPr/>
        </p:nvSpPr>
        <p:spPr>
          <a:xfrm>
            <a:off x="7223740" y="2229728"/>
            <a:ext cx="402674" cy="276999"/>
          </a:xfrm>
          <a:prstGeom prst="rect">
            <a:avLst/>
          </a:prstGeom>
          <a:noFill/>
        </p:spPr>
        <p:txBody>
          <a:bodyPr wrap="none" rtlCol="0">
            <a:spAutoFit/>
          </a:bodyPr>
          <a:lstStyle/>
          <a:p>
            <a:r>
              <a:rPr lang="vi-VN" sz="1200" dirty="0" smtClean="0">
                <a:solidFill>
                  <a:srgbClr val="FF0000"/>
                </a:solidFill>
              </a:rPr>
              <a:t>+ 3</a:t>
            </a:r>
            <a:endParaRPr lang="en-US" sz="1200" dirty="0">
              <a:solidFill>
                <a:srgbClr val="FF0000"/>
              </a:solidFill>
            </a:endParaRP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Chaining Function Calls With Arguments</a:t>
            </a:r>
            <a:endParaRPr lang="en-US" dirty="0"/>
          </a:p>
        </p:txBody>
      </p:sp>
      <p:pic>
        <p:nvPicPr>
          <p:cNvPr id="9218" name="Picture 2"/>
          <p:cNvPicPr>
            <a:picLocks noChangeAspect="1" noChangeArrowheads="1"/>
          </p:cNvPicPr>
          <p:nvPr/>
        </p:nvPicPr>
        <p:blipFill>
          <a:blip r:embed="rId2">
            <a:lum contrast="10000"/>
          </a:blip>
          <a:srcRect/>
          <a:stretch>
            <a:fillRect/>
          </a:stretch>
        </p:blipFill>
        <p:spPr bwMode="auto">
          <a:xfrm>
            <a:off x="907580" y="1059598"/>
            <a:ext cx="6938282" cy="4051246"/>
          </a:xfrm>
          <a:prstGeom prst="rect">
            <a:avLst/>
          </a:prstGeom>
          <a:noFill/>
          <a:ln w="9525">
            <a:noFill/>
            <a:miter lim="800000"/>
            <a:headEnd/>
            <a:tailEnd/>
          </a:ln>
          <a:effectLst/>
        </p:spPr>
      </p:pic>
      <p:sp>
        <p:nvSpPr>
          <p:cNvPr id="6" name="TextBox 5"/>
          <p:cNvSpPr txBox="1"/>
          <p:nvPr/>
        </p:nvSpPr>
        <p:spPr>
          <a:xfrm>
            <a:off x="6213015" y="1110350"/>
            <a:ext cx="1527982" cy="307777"/>
          </a:xfrm>
          <a:prstGeom prst="rect">
            <a:avLst/>
          </a:prstGeom>
          <a:noFill/>
        </p:spPr>
        <p:txBody>
          <a:bodyPr wrap="none" rtlCol="0">
            <a:spAutoFit/>
          </a:bodyPr>
          <a:lstStyle/>
          <a:p>
            <a:r>
              <a:rPr lang="en-US" dirty="0" smtClean="0"/>
              <a:t>chain_witharg.py</a:t>
            </a:r>
            <a:endParaRPr lang="en-US" dirty="0"/>
          </a:p>
        </p:txBody>
      </p:sp>
    </p:spTree>
    <p:extLst>
      <p:ext uri="{BB962C8B-B14F-4D97-AF65-F5344CB8AC3E}">
        <p14:creationId xmlns="" xmlns:p14="http://schemas.microsoft.com/office/powerpoint/2010/main" val="217608858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Chaining Function Calls With Arguments</a:t>
            </a:r>
            <a:endParaRPr lang="en-US" dirty="0"/>
          </a:p>
        </p:txBody>
      </p:sp>
      <p:sp>
        <p:nvSpPr>
          <p:cNvPr id="6" name="TextBox 5"/>
          <p:cNvSpPr txBox="1"/>
          <p:nvPr/>
        </p:nvSpPr>
        <p:spPr>
          <a:xfrm>
            <a:off x="612315" y="1191992"/>
            <a:ext cx="1527982" cy="307777"/>
          </a:xfrm>
          <a:prstGeom prst="rect">
            <a:avLst/>
          </a:prstGeom>
          <a:noFill/>
        </p:spPr>
        <p:txBody>
          <a:bodyPr wrap="none" rtlCol="0">
            <a:spAutoFit/>
          </a:bodyPr>
          <a:lstStyle/>
          <a:p>
            <a:r>
              <a:rPr lang="en-US" dirty="0" smtClean="0"/>
              <a:t>chain_witharg.py</a:t>
            </a:r>
            <a:endParaRPr lang="en-US" dirty="0"/>
          </a:p>
        </p:txBody>
      </p:sp>
      <p:pic>
        <p:nvPicPr>
          <p:cNvPr id="10242" name="Picture 2"/>
          <p:cNvPicPr>
            <a:picLocks noChangeAspect="1" noChangeArrowheads="1"/>
          </p:cNvPicPr>
          <p:nvPr/>
        </p:nvPicPr>
        <p:blipFill>
          <a:blip r:embed="rId2"/>
          <a:srcRect/>
          <a:stretch>
            <a:fillRect/>
          </a:stretch>
        </p:blipFill>
        <p:spPr bwMode="auto">
          <a:xfrm>
            <a:off x="688973" y="1527179"/>
            <a:ext cx="7614104" cy="1797689"/>
          </a:xfrm>
          <a:prstGeom prst="rect">
            <a:avLst/>
          </a:prstGeom>
          <a:noFill/>
          <a:ln w="9525">
            <a:noFill/>
            <a:miter lim="800000"/>
            <a:headEnd/>
            <a:tailEnd/>
          </a:ln>
          <a:effectLst/>
        </p:spPr>
      </p:pic>
      <p:sp>
        <p:nvSpPr>
          <p:cNvPr id="7" name="Rectangle 6"/>
          <p:cNvSpPr/>
          <p:nvPr/>
        </p:nvSpPr>
        <p:spPr>
          <a:xfrm>
            <a:off x="628649" y="3379671"/>
            <a:ext cx="7903029" cy="1600438"/>
          </a:xfrm>
          <a:prstGeom prst="rect">
            <a:avLst/>
          </a:prstGeom>
        </p:spPr>
        <p:txBody>
          <a:bodyPr wrap="square">
            <a:spAutoFit/>
          </a:bodyPr>
          <a:lstStyle/>
          <a:p>
            <a:r>
              <a:rPr lang="en-US" b="1" dirty="0" smtClean="0"/>
              <a:t>Limitation of the prologue-skipping approach</a:t>
            </a:r>
            <a:r>
              <a:rPr lang="en-US" dirty="0" smtClean="0"/>
              <a:t>: These days, library functions are invoked through Procedure Linkage Table </a:t>
            </a:r>
            <a:r>
              <a:rPr lang="en-US" b="1" dirty="0" smtClean="0"/>
              <a:t>(</a:t>
            </a:r>
            <a:r>
              <a:rPr lang="en-US" b="1" dirty="0" err="1" smtClean="0"/>
              <a:t>PLT</a:t>
            </a:r>
            <a:r>
              <a:rPr lang="en-US" b="1" dirty="0" smtClean="0"/>
              <a:t>), </a:t>
            </a:r>
            <a:r>
              <a:rPr lang="en-US" dirty="0" smtClean="0"/>
              <a:t>i.e., we do not directly jump to the entry point of these functions; we need to jump to an entry in </a:t>
            </a:r>
            <a:r>
              <a:rPr lang="en-US" dirty="0" err="1" smtClean="0"/>
              <a:t>PLT</a:t>
            </a:r>
            <a:r>
              <a:rPr lang="en-US" dirty="0" smtClean="0"/>
              <a:t>, which conducts important steps to connect to the target library function and eventually jump to its entry point. This mechanism is widely used for invoking dynamically linked libraries. Therefore, if we want to skip over the function prologue, we have to skip over all of the intermediate setup instructions inside </a:t>
            </a:r>
            <a:r>
              <a:rPr lang="en-US" dirty="0" err="1" smtClean="0"/>
              <a:t>PLT</a:t>
            </a:r>
            <a:r>
              <a:rPr lang="en-US" dirty="0" smtClean="0"/>
              <a:t>, but without the setup, it is not possible to invoke the target function. </a:t>
            </a:r>
            <a:endParaRPr lang="en-US" dirty="0"/>
          </a:p>
        </p:txBody>
      </p:sp>
    </p:spTree>
    <p:extLst>
      <p:ext uri="{BB962C8B-B14F-4D97-AF65-F5344CB8AC3E}">
        <p14:creationId xmlns="" xmlns:p14="http://schemas.microsoft.com/office/powerpoint/2010/main" val="217608858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Chaining Function Calls With </a:t>
            </a:r>
            <a:r>
              <a:rPr lang="en-US" dirty="0" err="1" smtClean="0"/>
              <a:t>Args</a:t>
            </a:r>
            <a:r>
              <a:rPr lang="en-US" dirty="0" smtClean="0"/>
              <a:t>: via leave and ret</a:t>
            </a:r>
            <a:endParaRPr lang="en-US" dirty="0"/>
          </a:p>
        </p:txBody>
      </p:sp>
      <p:pic>
        <p:nvPicPr>
          <p:cNvPr id="11266" name="Picture 2"/>
          <p:cNvPicPr>
            <a:picLocks noChangeAspect="1" noChangeArrowheads="1"/>
          </p:cNvPicPr>
          <p:nvPr/>
        </p:nvPicPr>
        <p:blipFill>
          <a:blip r:embed="rId2"/>
          <a:srcRect/>
          <a:stretch>
            <a:fillRect/>
          </a:stretch>
        </p:blipFill>
        <p:spPr bwMode="auto">
          <a:xfrm>
            <a:off x="947965" y="1343478"/>
            <a:ext cx="6807200" cy="546100"/>
          </a:xfrm>
          <a:prstGeom prst="rect">
            <a:avLst/>
          </a:prstGeom>
          <a:noFill/>
          <a:ln w="9525">
            <a:noFill/>
            <a:miter lim="800000"/>
            <a:headEnd/>
            <a:tailEnd/>
          </a:ln>
          <a:effectLst/>
        </p:spPr>
      </p:pic>
      <p:sp>
        <p:nvSpPr>
          <p:cNvPr id="5" name="TextBox 4"/>
          <p:cNvSpPr txBox="1"/>
          <p:nvPr/>
        </p:nvSpPr>
        <p:spPr>
          <a:xfrm>
            <a:off x="587829" y="2375807"/>
            <a:ext cx="8048171" cy="1569660"/>
          </a:xfrm>
          <a:prstGeom prst="rect">
            <a:avLst/>
          </a:prstGeom>
          <a:noFill/>
        </p:spPr>
        <p:txBody>
          <a:bodyPr wrap="square" rtlCol="0">
            <a:spAutoFit/>
          </a:bodyPr>
          <a:lstStyle/>
          <a:p>
            <a:r>
              <a:rPr lang="en-US" sz="1600" dirty="0" smtClean="0"/>
              <a:t>Assume function A()’s frame pointer is </a:t>
            </a:r>
            <a:r>
              <a:rPr lang="en-US" sz="1600" dirty="0" err="1" smtClean="0"/>
              <a:t>X+4</a:t>
            </a:r>
            <a:r>
              <a:rPr lang="en-US" sz="1600" dirty="0" smtClean="0"/>
              <a:t> and its value is Y.</a:t>
            </a:r>
          </a:p>
          <a:p>
            <a:endParaRPr lang="en-US" sz="1600" dirty="0" smtClean="0"/>
          </a:p>
          <a:p>
            <a:pPr>
              <a:buFont typeface="Arial" pitchFamily="34" charset="0"/>
              <a:buChar char="•"/>
            </a:pPr>
            <a:r>
              <a:rPr lang="en-US" sz="1600" dirty="0" smtClean="0"/>
              <a:t> When function A() returns to function empty(), skipping its prologue, according to Observation 5.2, the frame pointer's value will become Y</a:t>
            </a:r>
          </a:p>
          <a:p>
            <a:pPr>
              <a:buFont typeface="Arial" pitchFamily="34" charset="0"/>
              <a:buChar char="•"/>
            </a:pPr>
            <a:r>
              <a:rPr lang="en-US" sz="1600" dirty="0" smtClean="0"/>
              <a:t> When empty() returns to function B() , without skipping its prologue, according to Observation 5.1, the frame pointer's value will increase by four, i.e., becoming </a:t>
            </a:r>
            <a:r>
              <a:rPr lang="en-US" sz="1600" dirty="0" err="1" smtClean="0"/>
              <a:t>Y+4</a:t>
            </a:r>
            <a:r>
              <a:rPr lang="en-US" sz="1600" dirty="0" smtClean="0"/>
              <a:t> </a:t>
            </a:r>
            <a:endParaRPr lang="en-US" sz="1600" dirty="0"/>
          </a:p>
        </p:txBody>
      </p:sp>
      <p:sp>
        <p:nvSpPr>
          <p:cNvPr id="6" name="Rectangle 5"/>
          <p:cNvSpPr/>
          <p:nvPr/>
        </p:nvSpPr>
        <p:spPr>
          <a:xfrm>
            <a:off x="921421" y="1968839"/>
            <a:ext cx="508473" cy="307777"/>
          </a:xfrm>
          <a:prstGeom prst="rect">
            <a:avLst/>
          </a:prstGeom>
        </p:spPr>
        <p:txBody>
          <a:bodyPr wrap="none">
            <a:spAutoFit/>
          </a:bodyPr>
          <a:lstStyle/>
          <a:p>
            <a:r>
              <a:rPr lang="en-US" dirty="0" err="1" smtClean="0"/>
              <a:t>X+4</a:t>
            </a:r>
            <a:endParaRPr lang="en-US" dirty="0"/>
          </a:p>
        </p:txBody>
      </p:sp>
      <p:sp>
        <p:nvSpPr>
          <p:cNvPr id="7" name="Rectangle 6"/>
          <p:cNvSpPr/>
          <p:nvPr/>
        </p:nvSpPr>
        <p:spPr>
          <a:xfrm>
            <a:off x="7224249" y="1968839"/>
            <a:ext cx="508473" cy="307777"/>
          </a:xfrm>
          <a:prstGeom prst="rect">
            <a:avLst/>
          </a:prstGeom>
        </p:spPr>
        <p:txBody>
          <a:bodyPr wrap="none">
            <a:spAutoFit/>
          </a:bodyPr>
          <a:lstStyle/>
          <a:p>
            <a:r>
              <a:rPr lang="en-US" dirty="0" err="1" smtClean="0"/>
              <a:t>Y+4</a:t>
            </a:r>
            <a:endParaRPr lang="en-US" dirty="0"/>
          </a:p>
        </p:txBody>
      </p:sp>
      <p:cxnSp>
        <p:nvCxnSpPr>
          <p:cNvPr id="8" name="Straight Connector 7"/>
          <p:cNvCxnSpPr/>
          <p:nvPr/>
        </p:nvCxnSpPr>
        <p:spPr>
          <a:xfrm>
            <a:off x="2759529" y="1918607"/>
            <a:ext cx="3069772" cy="1588"/>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Chaining Function Calls With </a:t>
            </a:r>
            <a:r>
              <a:rPr lang="en-US" dirty="0" err="1" smtClean="0"/>
              <a:t>Args</a:t>
            </a:r>
            <a:r>
              <a:rPr lang="en-US" dirty="0" smtClean="0"/>
              <a:t>: via leave and ret</a:t>
            </a:r>
            <a:endParaRPr lang="en-US" dirty="0"/>
          </a:p>
        </p:txBody>
      </p:sp>
      <p:pic>
        <p:nvPicPr>
          <p:cNvPr id="11267" name="Picture 3"/>
          <p:cNvPicPr>
            <a:picLocks noChangeAspect="1" noChangeArrowheads="1"/>
          </p:cNvPicPr>
          <p:nvPr/>
        </p:nvPicPr>
        <p:blipFill>
          <a:blip r:embed="rId2"/>
          <a:srcRect/>
          <a:stretch>
            <a:fillRect/>
          </a:stretch>
        </p:blipFill>
        <p:spPr bwMode="auto">
          <a:xfrm>
            <a:off x="1463215" y="1122598"/>
            <a:ext cx="6184900" cy="514350"/>
          </a:xfrm>
          <a:prstGeom prst="rect">
            <a:avLst/>
          </a:prstGeom>
          <a:noFill/>
          <a:ln w="9525">
            <a:noFill/>
            <a:miter lim="800000"/>
            <a:headEnd/>
            <a:tailEnd/>
          </a:ln>
          <a:effectLst/>
        </p:spPr>
      </p:pic>
      <p:sp>
        <p:nvSpPr>
          <p:cNvPr id="9" name="Rectangle 8"/>
          <p:cNvSpPr/>
          <p:nvPr/>
        </p:nvSpPr>
        <p:spPr>
          <a:xfrm>
            <a:off x="1386769" y="1617787"/>
            <a:ext cx="508473" cy="307777"/>
          </a:xfrm>
          <a:prstGeom prst="rect">
            <a:avLst/>
          </a:prstGeom>
        </p:spPr>
        <p:txBody>
          <a:bodyPr wrap="none">
            <a:spAutoFit/>
          </a:bodyPr>
          <a:lstStyle/>
          <a:p>
            <a:r>
              <a:rPr lang="en-US" dirty="0" err="1" smtClean="0"/>
              <a:t>X+4</a:t>
            </a:r>
            <a:endParaRPr lang="en-US" dirty="0"/>
          </a:p>
        </p:txBody>
      </p:sp>
      <p:sp>
        <p:nvSpPr>
          <p:cNvPr id="10" name="Rectangle 9"/>
          <p:cNvSpPr/>
          <p:nvPr/>
        </p:nvSpPr>
        <p:spPr>
          <a:xfrm>
            <a:off x="6938509" y="1617787"/>
            <a:ext cx="508473" cy="307777"/>
          </a:xfrm>
          <a:prstGeom prst="rect">
            <a:avLst/>
          </a:prstGeom>
        </p:spPr>
        <p:txBody>
          <a:bodyPr wrap="none">
            <a:spAutoFit/>
          </a:bodyPr>
          <a:lstStyle/>
          <a:p>
            <a:r>
              <a:rPr lang="en-US" dirty="0" err="1" smtClean="0"/>
              <a:t>Y+4</a:t>
            </a:r>
            <a:endParaRPr lang="en-US" dirty="0"/>
          </a:p>
        </p:txBody>
      </p:sp>
      <p:pic>
        <p:nvPicPr>
          <p:cNvPr id="11269" name="Picture 5"/>
          <p:cNvPicPr>
            <a:picLocks noChangeAspect="1" noChangeArrowheads="1"/>
          </p:cNvPicPr>
          <p:nvPr/>
        </p:nvPicPr>
        <p:blipFill>
          <a:blip r:embed="rId3"/>
          <a:srcRect/>
          <a:stretch>
            <a:fillRect/>
          </a:stretch>
        </p:blipFill>
        <p:spPr bwMode="auto">
          <a:xfrm>
            <a:off x="902608" y="3226487"/>
            <a:ext cx="7522935" cy="1845798"/>
          </a:xfrm>
          <a:prstGeom prst="rect">
            <a:avLst/>
          </a:prstGeom>
          <a:noFill/>
          <a:ln w="9525">
            <a:noFill/>
            <a:miter lim="800000"/>
            <a:headEnd/>
            <a:tailEnd/>
          </a:ln>
          <a:effectLst/>
        </p:spPr>
      </p:pic>
      <p:pic>
        <p:nvPicPr>
          <p:cNvPr id="11270" name="Picture 6"/>
          <p:cNvPicPr>
            <a:picLocks noChangeAspect="1" noChangeArrowheads="1"/>
          </p:cNvPicPr>
          <p:nvPr/>
        </p:nvPicPr>
        <p:blipFill>
          <a:blip r:embed="rId4"/>
          <a:srcRect/>
          <a:stretch>
            <a:fillRect/>
          </a:stretch>
        </p:blipFill>
        <p:spPr bwMode="auto">
          <a:xfrm>
            <a:off x="945697" y="1944895"/>
            <a:ext cx="7488010" cy="1317181"/>
          </a:xfrm>
          <a:prstGeom prst="rect">
            <a:avLst/>
          </a:prstGeom>
          <a:noFill/>
          <a:ln w="9525">
            <a:noFill/>
            <a:miter lim="800000"/>
            <a:headEnd/>
            <a:tailEnd/>
          </a:ln>
          <a:effectLst/>
        </p:spPr>
      </p:pic>
      <p:cxnSp>
        <p:nvCxnSpPr>
          <p:cNvPr id="15" name="Straight Connector 14"/>
          <p:cNvCxnSpPr/>
          <p:nvPr/>
        </p:nvCxnSpPr>
        <p:spPr>
          <a:xfrm>
            <a:off x="3069771" y="1673679"/>
            <a:ext cx="2547258" cy="1588"/>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p:cNvPicPr>
            <a:picLocks noChangeAspect="1" noChangeArrowheads="1"/>
          </p:cNvPicPr>
          <p:nvPr/>
        </p:nvPicPr>
        <p:blipFill>
          <a:blip r:embed="rId2"/>
          <a:srcRect/>
          <a:stretch>
            <a:fillRect/>
          </a:stretch>
        </p:blipFill>
        <p:spPr bwMode="auto">
          <a:xfrm>
            <a:off x="336550" y="200805"/>
            <a:ext cx="7910894" cy="4787574"/>
          </a:xfrm>
          <a:prstGeom prst="rect">
            <a:avLst/>
          </a:prstGeom>
          <a:noFill/>
          <a:ln w="9525">
            <a:noFill/>
            <a:miter lim="800000"/>
            <a:headEnd/>
            <a:tailEnd/>
          </a:ln>
          <a:effectLst/>
        </p:spPr>
      </p:pic>
      <p:pic>
        <p:nvPicPr>
          <p:cNvPr id="3074" name="Picture 2"/>
          <p:cNvPicPr>
            <a:picLocks noChangeAspect="1" noChangeArrowheads="1"/>
          </p:cNvPicPr>
          <p:nvPr/>
        </p:nvPicPr>
        <p:blipFill>
          <a:blip r:embed="rId3"/>
          <a:srcRect/>
          <a:stretch>
            <a:fillRect/>
          </a:stretch>
        </p:blipFill>
        <p:spPr bwMode="auto">
          <a:xfrm>
            <a:off x="3498902" y="715806"/>
            <a:ext cx="1404910" cy="584002"/>
          </a:xfrm>
          <a:prstGeom prst="rect">
            <a:avLst/>
          </a:prstGeom>
          <a:noFill/>
          <a:ln w="9525">
            <a:noFill/>
            <a:miter lim="800000"/>
            <a:headEnd/>
            <a:tailEnd/>
          </a:ln>
          <a:effectLst/>
        </p:spPr>
      </p:pic>
      <p:pic>
        <p:nvPicPr>
          <p:cNvPr id="3075" name="Picture 3"/>
          <p:cNvPicPr>
            <a:picLocks noChangeAspect="1" noChangeArrowheads="1"/>
          </p:cNvPicPr>
          <p:nvPr/>
        </p:nvPicPr>
        <p:blipFill>
          <a:blip r:embed="rId4"/>
          <a:srcRect/>
          <a:stretch>
            <a:fillRect/>
          </a:stretch>
        </p:blipFill>
        <p:spPr bwMode="auto">
          <a:xfrm>
            <a:off x="7241755" y="4412136"/>
            <a:ext cx="1562179" cy="45425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Find a leave-ret address</a:t>
            </a:r>
            <a:endParaRPr lang="en-US" dirty="0"/>
          </a:p>
        </p:txBody>
      </p:sp>
      <p:pic>
        <p:nvPicPr>
          <p:cNvPr id="1026" name="Picture 2"/>
          <p:cNvPicPr>
            <a:picLocks noChangeAspect="1" noChangeArrowheads="1"/>
          </p:cNvPicPr>
          <p:nvPr/>
        </p:nvPicPr>
        <p:blipFill>
          <a:blip r:embed="rId2"/>
          <a:srcRect/>
          <a:stretch>
            <a:fillRect/>
          </a:stretch>
        </p:blipFill>
        <p:spPr bwMode="auto">
          <a:xfrm>
            <a:off x="723032" y="1274079"/>
            <a:ext cx="7831688" cy="3390449"/>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Chaining Function Calls With </a:t>
            </a:r>
            <a:r>
              <a:rPr lang="en-US" dirty="0" err="1" smtClean="0"/>
              <a:t>Args</a:t>
            </a:r>
            <a:r>
              <a:rPr lang="en-US" dirty="0" smtClean="0"/>
              <a:t>: via leave and ret</a:t>
            </a:r>
            <a:endParaRPr lang="en-US" dirty="0"/>
          </a:p>
        </p:txBody>
      </p:sp>
      <p:sp>
        <p:nvSpPr>
          <p:cNvPr id="9" name="TextBox 8"/>
          <p:cNvSpPr txBox="1"/>
          <p:nvPr/>
        </p:nvSpPr>
        <p:spPr>
          <a:xfrm>
            <a:off x="498021" y="1412421"/>
            <a:ext cx="1992086" cy="830997"/>
          </a:xfrm>
          <a:prstGeom prst="rect">
            <a:avLst/>
          </a:prstGeom>
          <a:noFill/>
        </p:spPr>
        <p:txBody>
          <a:bodyPr wrap="square" rtlCol="0">
            <a:spAutoFit/>
          </a:bodyPr>
          <a:lstStyle/>
          <a:p>
            <a:r>
              <a:rPr lang="en-US" sz="1600" dirty="0" smtClean="0"/>
              <a:t>Chaining </a:t>
            </a:r>
            <a:r>
              <a:rPr lang="en-US" sz="1600" dirty="0" err="1" smtClean="0">
                <a:latin typeface="Courier New" pitchFamily="49" charset="0"/>
                <a:cs typeface="Courier New" pitchFamily="49" charset="0"/>
              </a:rPr>
              <a:t>foo</a:t>
            </a:r>
            <a:r>
              <a:rPr lang="en-US" sz="1600" dirty="0" smtClean="0">
                <a:latin typeface="Courier New" pitchFamily="49" charset="0"/>
                <a:cs typeface="Courier New" pitchFamily="49" charset="0"/>
              </a:rPr>
              <a:t>(), </a:t>
            </a:r>
            <a:r>
              <a:rPr lang="en-US" sz="1600" dirty="0" err="1" smtClean="0">
                <a:latin typeface="Courier New" pitchFamily="49" charset="0"/>
                <a:cs typeface="Courier New" pitchFamily="49" charset="0"/>
              </a:rPr>
              <a:t>A</a:t>
            </a:r>
            <a:r>
              <a:rPr lang="en-US" sz="1600" baseline="-25000" dirty="0" err="1" smtClean="0">
                <a:latin typeface="Courier New" pitchFamily="49" charset="0"/>
                <a:cs typeface="Courier New" pitchFamily="49" charset="0"/>
              </a:rPr>
              <a:t>1</a:t>
            </a:r>
            <a:r>
              <a:rPr lang="en-US" sz="1600" dirty="0" smtClean="0">
                <a:latin typeface="Courier New" pitchFamily="49" charset="0"/>
                <a:cs typeface="Courier New" pitchFamily="49" charset="0"/>
              </a:rPr>
              <a:t>(), …, A</a:t>
            </a:r>
            <a:r>
              <a:rPr lang="en-US" sz="1600" baseline="-25000" dirty="0" smtClean="0">
                <a:latin typeface="Courier New" pitchFamily="49" charset="0"/>
                <a:cs typeface="Courier New" pitchFamily="49" charset="0"/>
              </a:rPr>
              <a:t>n</a:t>
            </a:r>
            <a:r>
              <a:rPr lang="en-US" sz="1600" dirty="0" smtClean="0">
                <a:latin typeface="Courier New" pitchFamily="49" charset="0"/>
                <a:cs typeface="Courier New" pitchFamily="49" charset="0"/>
              </a:rPr>
              <a:t>(), exit()</a:t>
            </a:r>
            <a:r>
              <a:rPr lang="en-US" sz="1600" dirty="0" smtClean="0"/>
              <a:t> together</a:t>
            </a:r>
            <a:endParaRPr lang="en-US" sz="1600" dirty="0"/>
          </a:p>
        </p:txBody>
      </p:sp>
      <p:pic>
        <p:nvPicPr>
          <p:cNvPr id="13314" name="Picture 2"/>
          <p:cNvPicPr>
            <a:picLocks noChangeAspect="1" noChangeArrowheads="1"/>
          </p:cNvPicPr>
          <p:nvPr/>
        </p:nvPicPr>
        <p:blipFill>
          <a:blip r:embed="rId2"/>
          <a:srcRect/>
          <a:stretch>
            <a:fillRect/>
          </a:stretch>
        </p:blipFill>
        <p:spPr bwMode="auto">
          <a:xfrm>
            <a:off x="3140514" y="1103554"/>
            <a:ext cx="5546271" cy="4015453"/>
          </a:xfrm>
          <a:prstGeom prst="rect">
            <a:avLst/>
          </a:prstGeom>
          <a:noFill/>
          <a:ln w="9525">
            <a:noFill/>
            <a:miter lim="800000"/>
            <a:headEnd/>
            <a:tailEnd/>
          </a:ln>
          <a:effectLst/>
        </p:spPr>
      </p:pic>
      <p:pic>
        <p:nvPicPr>
          <p:cNvPr id="5" name="Picture 2"/>
          <p:cNvPicPr>
            <a:picLocks noChangeAspect="1" noChangeArrowheads="1"/>
          </p:cNvPicPr>
          <p:nvPr/>
        </p:nvPicPr>
        <p:blipFill>
          <a:blip r:embed="rId3"/>
          <a:srcRect/>
          <a:stretch>
            <a:fillRect/>
          </a:stretch>
        </p:blipFill>
        <p:spPr bwMode="auto">
          <a:xfrm>
            <a:off x="642346" y="3459006"/>
            <a:ext cx="1404910" cy="584002"/>
          </a:xfrm>
          <a:prstGeom prst="rect">
            <a:avLst/>
          </a:prstGeom>
          <a:noFill/>
          <a:ln w="9525">
            <a:noFill/>
            <a:miter lim="800000"/>
            <a:headEnd/>
            <a:tailEnd/>
          </a:ln>
          <a:effectLst/>
        </p:spPr>
      </p:pic>
      <p:pic>
        <p:nvPicPr>
          <p:cNvPr id="6" name="Picture 3"/>
          <p:cNvPicPr>
            <a:picLocks noChangeAspect="1" noChangeArrowheads="1"/>
          </p:cNvPicPr>
          <p:nvPr/>
        </p:nvPicPr>
        <p:blipFill>
          <a:blip r:embed="rId4"/>
          <a:srcRect/>
          <a:stretch>
            <a:fillRect/>
          </a:stretch>
        </p:blipFill>
        <p:spPr bwMode="auto">
          <a:xfrm>
            <a:off x="659586" y="4321451"/>
            <a:ext cx="1562179" cy="45425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Chaining Function Calls With </a:t>
            </a:r>
            <a:r>
              <a:rPr lang="en-US" dirty="0" err="1" smtClean="0"/>
              <a:t>Args</a:t>
            </a:r>
            <a:r>
              <a:rPr lang="en-US" dirty="0" smtClean="0"/>
              <a:t>: via leave and ret</a:t>
            </a:r>
            <a:endParaRPr lang="en-US" dirty="0"/>
          </a:p>
        </p:txBody>
      </p:sp>
      <p:pic>
        <p:nvPicPr>
          <p:cNvPr id="14338" name="Picture 2"/>
          <p:cNvPicPr>
            <a:picLocks noChangeAspect="1" noChangeArrowheads="1"/>
          </p:cNvPicPr>
          <p:nvPr/>
        </p:nvPicPr>
        <p:blipFill>
          <a:blip r:embed="rId2"/>
          <a:srcRect/>
          <a:stretch>
            <a:fillRect/>
          </a:stretch>
        </p:blipFill>
        <p:spPr bwMode="auto">
          <a:xfrm>
            <a:off x="112332" y="1167260"/>
            <a:ext cx="8934450" cy="3136900"/>
          </a:xfrm>
          <a:prstGeom prst="rect">
            <a:avLst/>
          </a:prstGeom>
          <a:noFill/>
          <a:ln w="9525">
            <a:noFill/>
            <a:miter lim="800000"/>
            <a:headEnd/>
            <a:tailEnd/>
          </a:ln>
          <a:effectLst/>
        </p:spPr>
      </p:pic>
      <p:pic>
        <p:nvPicPr>
          <p:cNvPr id="4" name="Picture 2"/>
          <p:cNvPicPr>
            <a:picLocks noChangeAspect="1" noChangeArrowheads="1"/>
          </p:cNvPicPr>
          <p:nvPr/>
        </p:nvPicPr>
        <p:blipFill>
          <a:blip r:embed="rId3"/>
          <a:srcRect/>
          <a:stretch>
            <a:fillRect/>
          </a:stretch>
        </p:blipFill>
        <p:spPr bwMode="auto">
          <a:xfrm>
            <a:off x="997526" y="4423471"/>
            <a:ext cx="1404910" cy="584002"/>
          </a:xfrm>
          <a:prstGeom prst="rect">
            <a:avLst/>
          </a:prstGeom>
          <a:noFill/>
          <a:ln w="9525">
            <a:noFill/>
            <a:miter lim="800000"/>
            <a:headEnd/>
            <a:tailEnd/>
          </a:ln>
          <a:effectLst/>
        </p:spPr>
      </p:pic>
      <p:pic>
        <p:nvPicPr>
          <p:cNvPr id="5" name="Picture 3"/>
          <p:cNvPicPr>
            <a:picLocks noChangeAspect="1" noChangeArrowheads="1"/>
          </p:cNvPicPr>
          <p:nvPr/>
        </p:nvPicPr>
        <p:blipFill>
          <a:blip r:embed="rId4"/>
          <a:srcRect/>
          <a:stretch>
            <a:fillRect/>
          </a:stretch>
        </p:blipFill>
        <p:spPr bwMode="auto">
          <a:xfrm>
            <a:off x="5133344" y="4517934"/>
            <a:ext cx="1562179" cy="45425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Chaining Function Calls with Zero in the Argument</a:t>
            </a:r>
            <a:endParaRPr lang="en-US" dirty="0"/>
          </a:p>
        </p:txBody>
      </p:sp>
      <p:sp>
        <p:nvSpPr>
          <p:cNvPr id="3" name="TextBox 2"/>
          <p:cNvSpPr txBox="1"/>
          <p:nvPr/>
        </p:nvSpPr>
        <p:spPr>
          <a:xfrm>
            <a:off x="425668" y="1141132"/>
            <a:ext cx="8261132" cy="369332"/>
          </a:xfrm>
          <a:prstGeom prst="rect">
            <a:avLst/>
          </a:prstGeom>
          <a:noFill/>
        </p:spPr>
        <p:txBody>
          <a:bodyPr wrap="square" rtlCol="0">
            <a:spAutoFit/>
          </a:bodyPr>
          <a:lstStyle/>
          <a:p>
            <a:r>
              <a:rPr lang="en-US" sz="1800" dirty="0" smtClean="0"/>
              <a:t>Idea:  </a:t>
            </a:r>
            <a:r>
              <a:rPr lang="en-US" sz="1800" dirty="0" smtClean="0">
                <a:solidFill>
                  <a:srgbClr val="FF0000"/>
                </a:solidFill>
              </a:rPr>
              <a:t>using a function call to dynamically change argument to zero on the stack</a:t>
            </a:r>
            <a:endParaRPr lang="en-US" sz="1800" dirty="0">
              <a:solidFill>
                <a:srgbClr val="FF0000"/>
              </a:solidFill>
            </a:endParaRPr>
          </a:p>
        </p:txBody>
      </p:sp>
      <p:pic>
        <p:nvPicPr>
          <p:cNvPr id="4" name="Picture 3" descr="Screen Clipping"/>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528145" y="1715546"/>
            <a:ext cx="8040414" cy="715559"/>
          </a:xfrm>
          <a:prstGeom prst="rect">
            <a:avLst/>
          </a:prstGeom>
        </p:spPr>
      </p:pic>
      <p:pic>
        <p:nvPicPr>
          <p:cNvPr id="5" name="Picture 4" descr="Screen Clipping"/>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528145" y="3289275"/>
            <a:ext cx="8040414" cy="746666"/>
          </a:xfrm>
          <a:prstGeom prst="rect">
            <a:avLst/>
          </a:prstGeom>
        </p:spPr>
      </p:pic>
      <p:sp>
        <p:nvSpPr>
          <p:cNvPr id="6" name="TextBox 5"/>
          <p:cNvSpPr txBox="1"/>
          <p:nvPr/>
        </p:nvSpPr>
        <p:spPr>
          <a:xfrm>
            <a:off x="441434" y="2622561"/>
            <a:ext cx="8261132" cy="646331"/>
          </a:xfrm>
          <a:prstGeom prst="rect">
            <a:avLst/>
          </a:prstGeom>
          <a:noFill/>
        </p:spPr>
        <p:txBody>
          <a:bodyPr wrap="square" rtlCol="0">
            <a:spAutoFit/>
          </a:bodyPr>
          <a:lstStyle/>
          <a:p>
            <a:r>
              <a:rPr lang="en-US" sz="1800" dirty="0" smtClean="0"/>
              <a:t>Sequence of function calls (T is the address of the zero): use 4 sprint() to change </a:t>
            </a:r>
            <a:r>
              <a:rPr lang="en-US" sz="1800" dirty="0" err="1" smtClean="0"/>
              <a:t>setuid</a:t>
            </a:r>
            <a:r>
              <a:rPr lang="en-US" sz="1800" dirty="0" smtClean="0"/>
              <a:t>()’s argument to zero, before the </a:t>
            </a:r>
            <a:r>
              <a:rPr lang="en-US" sz="1800" dirty="0" err="1" smtClean="0"/>
              <a:t>setuid</a:t>
            </a:r>
            <a:r>
              <a:rPr lang="en-US" sz="1800" dirty="0"/>
              <a:t> </a:t>
            </a:r>
            <a:r>
              <a:rPr lang="en-US" sz="1800" dirty="0" smtClean="0"/>
              <a:t>function is invoked.</a:t>
            </a:r>
            <a:endParaRPr lang="en-US" sz="1800" dirty="0">
              <a:solidFill>
                <a:srgbClr val="FF0000"/>
              </a:solidFill>
            </a:endParaRPr>
          </a:p>
        </p:txBody>
      </p:sp>
      <p:sp>
        <p:nvSpPr>
          <p:cNvPr id="7" name="TextBox 6"/>
          <p:cNvSpPr txBox="1"/>
          <p:nvPr/>
        </p:nvSpPr>
        <p:spPr>
          <a:xfrm>
            <a:off x="472965" y="4227397"/>
            <a:ext cx="8261132" cy="646331"/>
          </a:xfrm>
          <a:prstGeom prst="rect">
            <a:avLst/>
          </a:prstGeom>
          <a:noFill/>
        </p:spPr>
        <p:txBody>
          <a:bodyPr wrap="square" rtlCol="0">
            <a:spAutoFit/>
          </a:bodyPr>
          <a:lstStyle/>
          <a:p>
            <a:r>
              <a:rPr lang="en-US" sz="1800" dirty="0" smtClean="0">
                <a:solidFill>
                  <a:srgbClr val="FF0000"/>
                </a:solidFill>
              </a:rPr>
              <a:t>Invoke </a:t>
            </a:r>
            <a:r>
              <a:rPr lang="en-US" sz="1800" dirty="0" err="1" smtClean="0">
                <a:solidFill>
                  <a:srgbClr val="FF0000"/>
                </a:solidFill>
              </a:rPr>
              <a:t>setuid</a:t>
            </a:r>
            <a:r>
              <a:rPr lang="en-US" sz="1800" dirty="0" smtClean="0">
                <a:solidFill>
                  <a:srgbClr val="FF0000"/>
                </a:solidFill>
              </a:rPr>
              <a:t>(0) before invoking system(“/bin/</a:t>
            </a:r>
            <a:r>
              <a:rPr lang="en-US" sz="1800" dirty="0" err="1" smtClean="0">
                <a:solidFill>
                  <a:srgbClr val="FF0000"/>
                </a:solidFill>
              </a:rPr>
              <a:t>sh</a:t>
            </a:r>
            <a:r>
              <a:rPr lang="en-US" sz="1800" dirty="0" smtClean="0">
                <a:solidFill>
                  <a:srgbClr val="FF0000"/>
                </a:solidFill>
              </a:rPr>
              <a:t>”) can defeat the privilege-dropping countermeasure implemented by shell programs. </a:t>
            </a:r>
            <a:endParaRPr lang="en-US" sz="1800" dirty="0">
              <a:solidFill>
                <a:srgbClr val="FF0000"/>
              </a:solidFill>
            </a:endParaRPr>
          </a:p>
        </p:txBody>
      </p:sp>
    </p:spTree>
    <p:extLst>
      <p:ext uri="{BB962C8B-B14F-4D97-AF65-F5344CB8AC3E}">
        <p14:creationId xmlns="" xmlns:p14="http://schemas.microsoft.com/office/powerpoint/2010/main" val="1125321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Shape 74"/>
          <p:cNvSpPr txBox="1">
            <a:spLocks noGrp="1"/>
          </p:cNvSpPr>
          <p:nvPr>
            <p:ph type="body" idx="1"/>
          </p:nvPr>
        </p:nvSpPr>
        <p:spPr>
          <a:xfrm>
            <a:off x="221700" y="1152475"/>
            <a:ext cx="8610600" cy="3720000"/>
          </a:xfrm>
          <a:prstGeom prst="rect">
            <a:avLst/>
          </a:prstGeom>
        </p:spPr>
        <p:txBody>
          <a:bodyPr wrap="square" lIns="91425" tIns="91425" rIns="91425" bIns="91425" anchor="t" anchorCtr="0">
            <a:noAutofit/>
          </a:bodyPr>
          <a:lstStyle/>
          <a:p>
            <a:pPr marL="457200" lvl="0" indent="-342900" rtl="0">
              <a:spcBef>
                <a:spcPts val="0"/>
              </a:spcBef>
              <a:buSzPts val="1800"/>
              <a:buChar char="●"/>
            </a:pPr>
            <a:r>
              <a:rPr lang="en-GB"/>
              <a:t>With executable stack</a:t>
            </a:r>
          </a:p>
          <a:p>
            <a:pPr marL="0" lvl="0" indent="0" rtl="0">
              <a:spcBef>
                <a:spcPts val="0"/>
              </a:spcBef>
              <a:buNone/>
            </a:pPr>
            <a:endParaRPr/>
          </a:p>
          <a:p>
            <a:pPr marL="0" lvl="0" indent="0" rtl="0">
              <a:spcBef>
                <a:spcPts val="0"/>
              </a:spcBef>
              <a:buNone/>
            </a:pPr>
            <a:endParaRPr/>
          </a:p>
          <a:p>
            <a:pPr marL="457200" lvl="0" indent="-342900" rtl="0">
              <a:spcBef>
                <a:spcPts val="0"/>
              </a:spcBef>
              <a:buSzPts val="1800"/>
              <a:buChar char="●"/>
            </a:pPr>
            <a:r>
              <a:rPr lang="en-GB"/>
              <a:t>With non-executable stack</a:t>
            </a:r>
          </a:p>
          <a:p>
            <a:pPr marL="0" lvl="0" indent="0" rtl="0">
              <a:spcBef>
                <a:spcPts val="0"/>
              </a:spcBef>
              <a:buNone/>
            </a:pPr>
            <a:endParaRPr/>
          </a:p>
        </p:txBody>
      </p:sp>
      <p:pic>
        <p:nvPicPr>
          <p:cNvPr id="75" name="Shape 75"/>
          <p:cNvPicPr preferRelativeResize="0"/>
          <p:nvPr/>
        </p:nvPicPr>
        <p:blipFill>
          <a:blip r:embed="rId3">
            <a:alphaModFix/>
          </a:blip>
          <a:stretch>
            <a:fillRect/>
          </a:stretch>
        </p:blipFill>
        <p:spPr>
          <a:xfrm>
            <a:off x="311688" y="1599688"/>
            <a:ext cx="7915275" cy="1057275"/>
          </a:xfrm>
          <a:prstGeom prst="rect">
            <a:avLst/>
          </a:prstGeom>
          <a:noFill/>
          <a:ln>
            <a:noFill/>
          </a:ln>
        </p:spPr>
      </p:pic>
      <p:pic>
        <p:nvPicPr>
          <p:cNvPr id="76" name="Shape 76"/>
          <p:cNvPicPr preferRelativeResize="0"/>
          <p:nvPr/>
        </p:nvPicPr>
        <p:blipFill>
          <a:blip r:embed="rId4">
            <a:alphaModFix/>
          </a:blip>
          <a:stretch>
            <a:fillRect/>
          </a:stretch>
        </p:blipFill>
        <p:spPr>
          <a:xfrm>
            <a:off x="392650" y="3238938"/>
            <a:ext cx="7753350" cy="1190625"/>
          </a:xfrm>
          <a:prstGeom prst="rect">
            <a:avLst/>
          </a:prstGeom>
          <a:noFill/>
          <a:ln>
            <a:noFill/>
          </a:ln>
        </p:spPr>
      </p:pic>
      <p:sp>
        <p:nvSpPr>
          <p:cNvPr id="5" name="Shape 65"/>
          <p:cNvSpPr txBox="1">
            <a:spLocks noGrp="1"/>
          </p:cNvSpPr>
          <p:nvPr>
            <p:ph type="title"/>
          </p:nvPr>
        </p:nvSpPr>
        <p:spPr>
          <a:xfrm>
            <a:off x="311700" y="445025"/>
            <a:ext cx="8520600" cy="572700"/>
          </a:xfrm>
          <a:prstGeom prst="rect">
            <a:avLst/>
          </a:prstGeom>
        </p:spPr>
        <p:txBody>
          <a:bodyPr wrap="square" lIns="91425" tIns="91425" rIns="91425" bIns="91425" anchor="t" anchorCtr="0">
            <a:noAutofit/>
          </a:bodyPr>
          <a:lstStyle/>
          <a:p>
            <a:pPr marL="0" lvl="0" indent="0">
              <a:spcBef>
                <a:spcPts val="0"/>
              </a:spcBef>
              <a:buNone/>
            </a:pPr>
            <a:r>
              <a:rPr lang="en-GB" dirty="0"/>
              <a:t>Non-executable Stack</a:t>
            </a: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Prepare the </a:t>
            </a:r>
            <a:r>
              <a:rPr lang="en-US" dirty="0" err="1" smtClean="0"/>
              <a:t>shellcode</a:t>
            </a:r>
            <a:r>
              <a:rPr lang="en-US" dirty="0" smtClean="0"/>
              <a:t>: chain_attack.py</a:t>
            </a:r>
            <a:endParaRPr lang="en-US" dirty="0"/>
          </a:p>
        </p:txBody>
      </p:sp>
      <p:pic>
        <p:nvPicPr>
          <p:cNvPr id="1026" name="Picture 2"/>
          <p:cNvPicPr>
            <a:picLocks noChangeAspect="1" noChangeArrowheads="1"/>
          </p:cNvPicPr>
          <p:nvPr/>
        </p:nvPicPr>
        <p:blipFill>
          <a:blip r:embed="rId2"/>
          <a:srcRect/>
          <a:stretch>
            <a:fillRect/>
          </a:stretch>
        </p:blipFill>
        <p:spPr bwMode="auto">
          <a:xfrm>
            <a:off x="347136" y="1449468"/>
            <a:ext cx="7071179" cy="3414621"/>
          </a:xfrm>
          <a:prstGeom prst="rect">
            <a:avLst/>
          </a:prstGeom>
          <a:noFill/>
          <a:ln w="9525">
            <a:noFill/>
            <a:miter lim="800000"/>
            <a:headEnd/>
            <a:tailEnd/>
          </a:ln>
          <a:effectLst/>
        </p:spPr>
      </p:pic>
      <p:sp>
        <p:nvSpPr>
          <p:cNvPr id="5" name="TextBox 4"/>
          <p:cNvSpPr txBox="1"/>
          <p:nvPr/>
        </p:nvSpPr>
        <p:spPr>
          <a:xfrm>
            <a:off x="380042" y="1109730"/>
            <a:ext cx="8119530" cy="338554"/>
          </a:xfrm>
          <a:prstGeom prst="rect">
            <a:avLst/>
          </a:prstGeom>
          <a:noFill/>
        </p:spPr>
        <p:txBody>
          <a:bodyPr wrap="none" rtlCol="0">
            <a:spAutoFit/>
          </a:bodyPr>
          <a:lstStyle/>
          <a:p>
            <a:r>
              <a:rPr lang="vi-VN" sz="1600" dirty="0" smtClean="0"/>
              <a:t>Chain </a:t>
            </a:r>
            <a:r>
              <a:rPr lang="vi-VN" sz="1600" dirty="0" smtClean="0">
                <a:latin typeface="Courier New" pitchFamily="49" charset="0"/>
                <a:cs typeface="Courier New" pitchFamily="49" charset="0"/>
              </a:rPr>
              <a:t>foo() </a:t>
            </a:r>
            <a:r>
              <a:rPr lang="vi-VN" sz="1600" dirty="0" smtClean="0">
                <a:latin typeface="Courier New" pitchFamily="49" charset="0"/>
                <a:cs typeface="Courier New" pitchFamily="49" charset="0"/>
                <a:sym typeface="Wingdings" pitchFamily="2" charset="2"/>
              </a:rPr>
              <a:t> (sprintf)</a:t>
            </a:r>
            <a:r>
              <a:rPr lang="en-US" sz="1600" baseline="30000" dirty="0" smtClean="0">
                <a:latin typeface="Courier New" pitchFamily="49" charset="0"/>
                <a:cs typeface="Courier New" pitchFamily="49" charset="0"/>
                <a:sym typeface="Wingdings" pitchFamily="2" charset="2"/>
              </a:rPr>
              <a:t>4</a:t>
            </a:r>
            <a:r>
              <a:rPr lang="vi-VN" sz="1600" dirty="0" smtClean="0">
                <a:latin typeface="Courier New" pitchFamily="49" charset="0"/>
                <a:cs typeface="Courier New" pitchFamily="49" charset="0"/>
                <a:sym typeface="Wingdings" pitchFamily="2" charset="2"/>
              </a:rPr>
              <a:t>  setuid(0)  system(/bin/sh)  exit()</a:t>
            </a:r>
            <a:endParaRPr lang="en-US" sz="1600" dirty="0">
              <a:latin typeface="Courier New" pitchFamily="49" charset="0"/>
              <a:cs typeface="Courier New" pitchFamily="49" charset="0"/>
            </a:endParaRP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Prepare the </a:t>
            </a:r>
            <a:r>
              <a:rPr lang="en-US" dirty="0" err="1" smtClean="0"/>
              <a:t>shellcode</a:t>
            </a:r>
            <a:r>
              <a:rPr lang="en-US" dirty="0" smtClean="0"/>
              <a:t>: chain_attack.py</a:t>
            </a:r>
            <a:endParaRPr lang="en-US" dirty="0"/>
          </a:p>
        </p:txBody>
      </p:sp>
      <p:pic>
        <p:nvPicPr>
          <p:cNvPr id="2050" name="Picture 2"/>
          <p:cNvPicPr>
            <a:picLocks noChangeAspect="1" noChangeArrowheads="1"/>
          </p:cNvPicPr>
          <p:nvPr/>
        </p:nvPicPr>
        <p:blipFill>
          <a:blip r:embed="rId2"/>
          <a:srcRect/>
          <a:stretch>
            <a:fillRect/>
          </a:stretch>
        </p:blipFill>
        <p:spPr bwMode="auto">
          <a:xfrm>
            <a:off x="421821" y="1185183"/>
            <a:ext cx="8496300" cy="318135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Prepare the </a:t>
            </a:r>
            <a:r>
              <a:rPr lang="en-US" dirty="0" err="1" smtClean="0"/>
              <a:t>shellcode</a:t>
            </a:r>
            <a:r>
              <a:rPr lang="en-US" dirty="0" smtClean="0"/>
              <a:t>: chain_attack.py</a:t>
            </a:r>
            <a:endParaRPr lang="en-US" dirty="0"/>
          </a:p>
        </p:txBody>
      </p:sp>
      <p:pic>
        <p:nvPicPr>
          <p:cNvPr id="3074" name="Picture 2"/>
          <p:cNvPicPr>
            <a:picLocks noChangeAspect="1" noChangeArrowheads="1"/>
          </p:cNvPicPr>
          <p:nvPr/>
        </p:nvPicPr>
        <p:blipFill>
          <a:blip r:embed="rId2"/>
          <a:srcRect/>
          <a:stretch>
            <a:fillRect/>
          </a:stretch>
        </p:blipFill>
        <p:spPr bwMode="auto">
          <a:xfrm>
            <a:off x="791936" y="1003696"/>
            <a:ext cx="7359652" cy="4139804"/>
          </a:xfrm>
          <a:prstGeom prst="rect">
            <a:avLst/>
          </a:prstGeom>
          <a:noFill/>
          <a:ln w="9525">
            <a:noFill/>
            <a:miter lim="800000"/>
            <a:headEnd/>
            <a:tailEnd/>
          </a:ln>
          <a:effectLst/>
        </p:spPr>
      </p:pic>
      <p:sp>
        <p:nvSpPr>
          <p:cNvPr id="4" name="TextBox 3"/>
          <p:cNvSpPr txBox="1"/>
          <p:nvPr/>
        </p:nvSpPr>
        <p:spPr>
          <a:xfrm>
            <a:off x="4508500" y="4546600"/>
            <a:ext cx="4514850" cy="276999"/>
          </a:xfrm>
          <a:prstGeom prst="rect">
            <a:avLst/>
          </a:prstGeom>
          <a:solidFill>
            <a:schemeClr val="bg1"/>
          </a:solidFill>
        </p:spPr>
        <p:txBody>
          <a:bodyPr wrap="square" rtlCol="0">
            <a:spAutoFit/>
          </a:bodyPr>
          <a:lstStyle/>
          <a:p>
            <a:r>
              <a:rPr lang="vi-VN" sz="1200" dirty="0" smtClean="0">
                <a:latin typeface="Courier New" pitchFamily="49" charset="0"/>
                <a:cs typeface="Courier New" pitchFamily="49" charset="0"/>
              </a:rPr>
              <a:t>This value will later be set to zero by sprintf</a:t>
            </a:r>
            <a:endParaRPr lang="en-US" sz="1200" dirty="0">
              <a:latin typeface="Courier New" pitchFamily="49" charset="0"/>
              <a:cs typeface="Courier New" pitchFamily="49" charset="0"/>
            </a:endParaRP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Prepare the </a:t>
            </a:r>
            <a:r>
              <a:rPr lang="en-US" dirty="0" err="1" smtClean="0"/>
              <a:t>shellcode</a:t>
            </a:r>
            <a:r>
              <a:rPr lang="en-US" dirty="0" smtClean="0"/>
              <a:t>: chain_attack.py</a:t>
            </a:r>
            <a:endParaRPr lang="en-US" dirty="0"/>
          </a:p>
        </p:txBody>
      </p:sp>
      <p:pic>
        <p:nvPicPr>
          <p:cNvPr id="4098" name="Picture 2"/>
          <p:cNvPicPr>
            <a:picLocks noChangeAspect="1" noChangeArrowheads="1"/>
          </p:cNvPicPr>
          <p:nvPr/>
        </p:nvPicPr>
        <p:blipFill>
          <a:blip r:embed="rId2"/>
          <a:srcRect/>
          <a:stretch>
            <a:fillRect/>
          </a:stretch>
        </p:blipFill>
        <p:spPr bwMode="auto">
          <a:xfrm>
            <a:off x="307521" y="1097190"/>
            <a:ext cx="8267700" cy="1022350"/>
          </a:xfrm>
          <a:prstGeom prst="rect">
            <a:avLst/>
          </a:prstGeom>
          <a:noFill/>
          <a:ln w="9525">
            <a:noFill/>
            <a:miter lim="800000"/>
            <a:headEnd/>
            <a:tailEnd/>
          </a:ln>
          <a:effectLst/>
        </p:spPr>
      </p:pic>
      <p:pic>
        <p:nvPicPr>
          <p:cNvPr id="4099" name="Picture 3"/>
          <p:cNvPicPr>
            <a:picLocks noChangeAspect="1" noChangeArrowheads="1"/>
          </p:cNvPicPr>
          <p:nvPr/>
        </p:nvPicPr>
        <p:blipFill>
          <a:blip r:embed="rId3"/>
          <a:srcRect/>
          <a:stretch>
            <a:fillRect/>
          </a:stretch>
        </p:blipFill>
        <p:spPr bwMode="auto">
          <a:xfrm>
            <a:off x="405947" y="1905453"/>
            <a:ext cx="8185150" cy="2965450"/>
          </a:xfrm>
          <a:prstGeom prst="rect">
            <a:avLst/>
          </a:prstGeom>
          <a:noFill/>
          <a:ln w="9525">
            <a:noFill/>
            <a:miter lim="800000"/>
            <a:headEnd/>
            <a:tailEnd/>
          </a:ln>
          <a:effectLst/>
        </p:spPr>
      </p:pic>
      <p:sp>
        <p:nvSpPr>
          <p:cNvPr id="5" name="TextBox 4"/>
          <p:cNvSpPr txBox="1"/>
          <p:nvPr/>
        </p:nvSpPr>
        <p:spPr>
          <a:xfrm>
            <a:off x="7620000" y="3384550"/>
            <a:ext cx="749300" cy="307777"/>
          </a:xfrm>
          <a:prstGeom prst="rect">
            <a:avLst/>
          </a:prstGeom>
          <a:noFill/>
        </p:spPr>
        <p:txBody>
          <a:bodyPr wrap="square" rtlCol="0">
            <a:spAutoFit/>
          </a:bodyPr>
          <a:lstStyle/>
          <a:p>
            <a:r>
              <a:rPr lang="vi-VN" dirty="0" smtClean="0">
                <a:latin typeface="Courier New" pitchFamily="49" charset="0"/>
                <a:cs typeface="Courier New" pitchFamily="49" charset="0"/>
              </a:rPr>
              <a:t>(PFP)</a:t>
            </a:r>
            <a:endParaRPr lang="en-US" dirty="0">
              <a:latin typeface="Courier New" pitchFamily="49" charset="0"/>
              <a:cs typeface="Courier New" pitchFamily="49" charset="0"/>
            </a:endParaRP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attack</a:t>
            </a:r>
            <a:endParaRPr lang="en-US" dirty="0"/>
          </a:p>
        </p:txBody>
      </p:sp>
      <p:pic>
        <p:nvPicPr>
          <p:cNvPr id="5122" name="Picture 2"/>
          <p:cNvPicPr>
            <a:picLocks noChangeAspect="1" noChangeArrowheads="1"/>
          </p:cNvPicPr>
          <p:nvPr/>
        </p:nvPicPr>
        <p:blipFill>
          <a:blip r:embed="rId2"/>
          <a:srcRect/>
          <a:stretch>
            <a:fillRect/>
          </a:stretch>
        </p:blipFill>
        <p:spPr bwMode="auto">
          <a:xfrm>
            <a:off x="1270000" y="1552575"/>
            <a:ext cx="6604000" cy="203835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Text Placeholder 2"/>
          <p:cNvSpPr>
            <a:spLocks noGrp="1"/>
          </p:cNvSpPr>
          <p:nvPr>
            <p:ph type="body" idx="1"/>
          </p:nvPr>
        </p:nvSpPr>
        <p:spPr/>
        <p:txBody>
          <a:bodyPr/>
          <a:lstStyle/>
          <a:p>
            <a:pPr marL="288925" indent="-288925"/>
            <a:r>
              <a:rPr lang="en-US" dirty="0" smtClean="0"/>
              <a:t>The Non-executable-stack mechanism can be bypassed</a:t>
            </a:r>
          </a:p>
          <a:p>
            <a:pPr marL="288925" indent="-288925"/>
            <a:r>
              <a:rPr lang="en-US" dirty="0" smtClean="0"/>
              <a:t>To conduct the attack, we need to understand low-level details about function invocation</a:t>
            </a:r>
          </a:p>
          <a:p>
            <a:pPr marL="288925" indent="-288925"/>
            <a:r>
              <a:rPr lang="en-US" dirty="0" smtClean="0"/>
              <a:t>The technique can be further generalized to Return Oriented Programming (ROP)</a:t>
            </a:r>
            <a:endParaRPr lang="en-US" dirty="0"/>
          </a:p>
        </p:txBody>
      </p:sp>
    </p:spTree>
    <p:extLst>
      <p:ext uri="{BB962C8B-B14F-4D97-AF65-F5344CB8AC3E}">
        <p14:creationId xmlns="" xmlns:p14="http://schemas.microsoft.com/office/powerpoint/2010/main" val="326598237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Shape 81"/>
          <p:cNvSpPr txBox="1">
            <a:spLocks noGrp="1"/>
          </p:cNvSpPr>
          <p:nvPr>
            <p:ph type="title"/>
          </p:nvPr>
        </p:nvSpPr>
        <p:spPr>
          <a:xfrm>
            <a:off x="311700" y="445025"/>
            <a:ext cx="8520600" cy="572700"/>
          </a:xfrm>
          <a:prstGeom prst="rect">
            <a:avLst/>
          </a:prstGeom>
        </p:spPr>
        <p:txBody>
          <a:bodyPr wrap="square" lIns="91425" tIns="91425" rIns="91425" bIns="91425" anchor="t" anchorCtr="0">
            <a:noAutofit/>
          </a:bodyPr>
          <a:lstStyle/>
          <a:p>
            <a:pPr marL="0" lvl="0" indent="0">
              <a:spcBef>
                <a:spcPts val="0"/>
              </a:spcBef>
              <a:buNone/>
            </a:pPr>
            <a:r>
              <a:rPr lang="en-GB" dirty="0"/>
              <a:t>How to </a:t>
            </a:r>
            <a:r>
              <a:rPr lang="en-GB" dirty="0" smtClean="0"/>
              <a:t>Defeat </a:t>
            </a:r>
            <a:r>
              <a:rPr lang="en-GB" dirty="0"/>
              <a:t>T</a:t>
            </a:r>
            <a:r>
              <a:rPr lang="en-GB" dirty="0" smtClean="0"/>
              <a:t>his </a:t>
            </a:r>
            <a:r>
              <a:rPr lang="en-GB" dirty="0"/>
              <a:t>C</a:t>
            </a:r>
            <a:r>
              <a:rPr lang="en-GB" dirty="0" smtClean="0"/>
              <a:t>ountermeasure</a:t>
            </a:r>
            <a:endParaRPr lang="en-GB" dirty="0"/>
          </a:p>
        </p:txBody>
      </p:sp>
      <p:sp>
        <p:nvSpPr>
          <p:cNvPr id="82" name="Shape 82"/>
          <p:cNvSpPr txBox="1"/>
          <p:nvPr/>
        </p:nvSpPr>
        <p:spPr>
          <a:xfrm>
            <a:off x="369500" y="1059250"/>
            <a:ext cx="8336100" cy="565510"/>
          </a:xfrm>
          <a:prstGeom prst="rect">
            <a:avLst/>
          </a:prstGeom>
          <a:noFill/>
          <a:ln>
            <a:noFill/>
          </a:ln>
        </p:spPr>
        <p:txBody>
          <a:bodyPr wrap="square" lIns="91425" tIns="91425" rIns="91425" bIns="91425" anchor="t" anchorCtr="0">
            <a:noAutofit/>
          </a:bodyPr>
          <a:lstStyle/>
          <a:p>
            <a:pPr marL="0" lvl="0" indent="0">
              <a:spcBef>
                <a:spcPts val="0"/>
              </a:spcBef>
              <a:buNone/>
            </a:pPr>
            <a:r>
              <a:rPr lang="en-GB" sz="1800" b="1" dirty="0" smtClean="0">
                <a:latin typeface="+mj-lt"/>
                <a:cs typeface="Courier New" panose="02070309020205020404" pitchFamily="49" charset="0"/>
              </a:rPr>
              <a:t>Jump to existing code: </a:t>
            </a:r>
            <a:r>
              <a:rPr lang="en-GB" sz="1800" dirty="0" smtClean="0">
                <a:latin typeface="+mj-lt"/>
                <a:cs typeface="Courier New" panose="02070309020205020404" pitchFamily="49" charset="0"/>
              </a:rPr>
              <a:t>e.g. </a:t>
            </a:r>
            <a:r>
              <a:rPr lang="en-GB" sz="1800" b="1" dirty="0" err="1" smtClean="0">
                <a:latin typeface="Courier New" panose="02070309020205020404" pitchFamily="49" charset="0"/>
                <a:cs typeface="Courier New" panose="02070309020205020404" pitchFamily="49" charset="0"/>
              </a:rPr>
              <a:t>libc</a:t>
            </a:r>
            <a:r>
              <a:rPr lang="en-GB" sz="1800" b="1" dirty="0" smtClean="0"/>
              <a:t> </a:t>
            </a:r>
            <a:r>
              <a:rPr lang="en-GB" sz="1800" dirty="0" smtClean="0"/>
              <a:t>library.</a:t>
            </a:r>
            <a:endParaRPr lang="en-GB" sz="1800" dirty="0"/>
          </a:p>
          <a:p>
            <a:pPr marL="0" lvl="0" indent="0">
              <a:spcBef>
                <a:spcPts val="0"/>
              </a:spcBef>
              <a:buNone/>
            </a:pPr>
            <a:endParaRPr sz="1800" dirty="0"/>
          </a:p>
        </p:txBody>
      </p:sp>
      <p:pic>
        <p:nvPicPr>
          <p:cNvPr id="83" name="Shape 83"/>
          <p:cNvPicPr preferRelativeResize="0"/>
          <p:nvPr/>
        </p:nvPicPr>
        <p:blipFill>
          <a:blip r:embed="rId3">
            <a:alphaModFix/>
          </a:blip>
          <a:stretch>
            <a:fillRect/>
          </a:stretch>
        </p:blipFill>
        <p:spPr>
          <a:xfrm>
            <a:off x="866494" y="2444436"/>
            <a:ext cx="6964754" cy="2426328"/>
          </a:xfrm>
          <a:prstGeom prst="rect">
            <a:avLst/>
          </a:prstGeom>
          <a:noFill/>
          <a:ln>
            <a:noFill/>
          </a:ln>
        </p:spPr>
      </p:pic>
      <p:sp>
        <p:nvSpPr>
          <p:cNvPr id="5" name="Rectangle 4"/>
          <p:cNvSpPr/>
          <p:nvPr/>
        </p:nvSpPr>
        <p:spPr>
          <a:xfrm>
            <a:off x="358959" y="1584665"/>
            <a:ext cx="8067124" cy="369332"/>
          </a:xfrm>
          <a:prstGeom prst="rect">
            <a:avLst/>
          </a:prstGeom>
        </p:spPr>
        <p:txBody>
          <a:bodyPr wrap="square">
            <a:spAutoFit/>
          </a:bodyPr>
          <a:lstStyle/>
          <a:p>
            <a:pPr lvl="0"/>
            <a:r>
              <a:rPr lang="en-GB" sz="1800" b="1" dirty="0" smtClean="0"/>
              <a:t>Function:</a:t>
            </a:r>
            <a:r>
              <a:rPr lang="en-GB" sz="1800" dirty="0" smtClean="0"/>
              <a:t> </a:t>
            </a:r>
            <a:r>
              <a:rPr lang="en-GB" sz="1800" dirty="0" smtClean="0">
                <a:latin typeface="Courier New" panose="02070309020205020404" pitchFamily="49" charset="0"/>
                <a:cs typeface="Courier New" panose="02070309020205020404" pitchFamily="49" charset="0"/>
              </a:rPr>
              <a:t>system(</a:t>
            </a:r>
            <a:r>
              <a:rPr lang="en-GB" sz="1800" dirty="0" err="1" smtClean="0">
                <a:latin typeface="Courier New" panose="02070309020205020404" pitchFamily="49" charset="0"/>
                <a:cs typeface="Courier New" panose="02070309020205020404" pitchFamily="49" charset="0"/>
              </a:rPr>
              <a:t>cmd</a:t>
            </a:r>
            <a:r>
              <a:rPr lang="en-GB" sz="1800" dirty="0" smtClean="0">
                <a:latin typeface="Courier New" panose="02070309020205020404" pitchFamily="49" charset="0"/>
                <a:cs typeface="Courier New" panose="02070309020205020404" pitchFamily="49" charset="0"/>
              </a:rPr>
              <a:t>)</a:t>
            </a:r>
            <a:r>
              <a:rPr lang="en-GB" sz="1800" dirty="0" smtClean="0"/>
              <a:t>: </a:t>
            </a:r>
            <a:r>
              <a:rPr lang="en-GB" sz="1800" dirty="0" err="1" smtClean="0">
                <a:latin typeface="Courier New" panose="02070309020205020404" pitchFamily="49" charset="0"/>
                <a:cs typeface="Courier New" panose="02070309020205020404" pitchFamily="49" charset="0"/>
              </a:rPr>
              <a:t>cmd</a:t>
            </a:r>
            <a:r>
              <a:rPr lang="en-GB" sz="1800" dirty="0" smtClean="0"/>
              <a:t> argument is a command which gets executed.</a:t>
            </a:r>
            <a:endParaRPr lang="en-GB" sz="18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Shape 88"/>
          <p:cNvSpPr txBox="1">
            <a:spLocks noGrp="1"/>
          </p:cNvSpPr>
          <p:nvPr>
            <p:ph type="title"/>
          </p:nvPr>
        </p:nvSpPr>
        <p:spPr>
          <a:xfrm>
            <a:off x="223000" y="149400"/>
            <a:ext cx="8520600" cy="572700"/>
          </a:xfrm>
          <a:prstGeom prst="rect">
            <a:avLst/>
          </a:prstGeom>
        </p:spPr>
        <p:txBody>
          <a:bodyPr wrap="square" lIns="91425" tIns="91425" rIns="91425" bIns="91425" anchor="t" anchorCtr="0">
            <a:noAutofit/>
          </a:bodyPr>
          <a:lstStyle/>
          <a:p>
            <a:pPr marL="0" lvl="0" indent="0">
              <a:spcBef>
                <a:spcPts val="0"/>
              </a:spcBef>
              <a:buNone/>
            </a:pPr>
            <a:r>
              <a:rPr lang="en-GB"/>
              <a:t>Environment Setup</a:t>
            </a:r>
          </a:p>
        </p:txBody>
      </p:sp>
      <p:pic>
        <p:nvPicPr>
          <p:cNvPr id="89" name="Shape 89"/>
          <p:cNvPicPr preferRelativeResize="0"/>
          <p:nvPr/>
        </p:nvPicPr>
        <p:blipFill>
          <a:blip r:embed="rId3">
            <a:alphaModFix/>
          </a:blip>
          <a:stretch>
            <a:fillRect/>
          </a:stretch>
        </p:blipFill>
        <p:spPr>
          <a:xfrm>
            <a:off x="311700" y="1754450"/>
            <a:ext cx="4133476" cy="3325000"/>
          </a:xfrm>
          <a:prstGeom prst="rect">
            <a:avLst/>
          </a:prstGeom>
          <a:noFill/>
          <a:ln>
            <a:noFill/>
          </a:ln>
        </p:spPr>
      </p:pic>
      <p:pic>
        <p:nvPicPr>
          <p:cNvPr id="90" name="Shape 90"/>
          <p:cNvPicPr preferRelativeResize="0"/>
          <p:nvPr/>
        </p:nvPicPr>
        <p:blipFill>
          <a:blip r:embed="rId4">
            <a:alphaModFix/>
          </a:blip>
          <a:stretch>
            <a:fillRect/>
          </a:stretch>
        </p:blipFill>
        <p:spPr>
          <a:xfrm>
            <a:off x="311700" y="975900"/>
            <a:ext cx="4133474" cy="778543"/>
          </a:xfrm>
          <a:prstGeom prst="rect">
            <a:avLst/>
          </a:prstGeom>
          <a:noFill/>
          <a:ln>
            <a:noFill/>
          </a:ln>
        </p:spPr>
      </p:pic>
      <p:sp>
        <p:nvSpPr>
          <p:cNvPr id="91" name="Shape 91"/>
          <p:cNvSpPr txBox="1"/>
          <p:nvPr/>
        </p:nvSpPr>
        <p:spPr>
          <a:xfrm>
            <a:off x="2721363" y="1874029"/>
            <a:ext cx="1829100" cy="572700"/>
          </a:xfrm>
          <a:prstGeom prst="rect">
            <a:avLst/>
          </a:prstGeom>
          <a:noFill/>
          <a:ln>
            <a:noFill/>
          </a:ln>
        </p:spPr>
        <p:txBody>
          <a:bodyPr wrap="square" lIns="91425" tIns="91425" rIns="91425" bIns="91425" anchor="t" anchorCtr="0">
            <a:noAutofit/>
          </a:bodyPr>
          <a:lstStyle/>
          <a:p>
            <a:pPr marL="0" lvl="0" indent="0">
              <a:spcBef>
                <a:spcPts val="0"/>
              </a:spcBef>
              <a:buNone/>
            </a:pPr>
            <a:r>
              <a:rPr lang="en-GB" dirty="0">
                <a:solidFill>
                  <a:srgbClr val="FF0000"/>
                </a:solidFill>
              </a:rPr>
              <a:t>Buffer overflow problem</a:t>
            </a:r>
          </a:p>
        </p:txBody>
      </p:sp>
      <p:sp>
        <p:nvSpPr>
          <p:cNvPr id="92" name="Shape 92"/>
          <p:cNvSpPr txBox="1"/>
          <p:nvPr/>
        </p:nvSpPr>
        <p:spPr>
          <a:xfrm>
            <a:off x="4735184" y="1381879"/>
            <a:ext cx="4008416" cy="778500"/>
          </a:xfrm>
          <a:prstGeom prst="rect">
            <a:avLst/>
          </a:prstGeom>
          <a:noFill/>
          <a:ln>
            <a:noFill/>
          </a:ln>
        </p:spPr>
        <p:txBody>
          <a:bodyPr wrap="square" lIns="91425" tIns="91425" rIns="91425" bIns="91425" anchor="t" anchorCtr="0">
            <a:noAutofit/>
          </a:bodyPr>
          <a:lstStyle/>
          <a:p>
            <a:pPr marL="0" lvl="0" indent="0">
              <a:spcBef>
                <a:spcPts val="0"/>
              </a:spcBef>
              <a:buNone/>
            </a:pPr>
            <a:r>
              <a:rPr lang="en-GB" sz="1800" dirty="0"/>
              <a:t>This code has potential buffer overflow problem in </a:t>
            </a:r>
            <a:r>
              <a:rPr lang="en-GB" sz="1800" dirty="0" err="1" smtClean="0">
                <a:latin typeface="Courier New" panose="02070309020205020404" pitchFamily="49" charset="0"/>
                <a:cs typeface="Courier New" panose="02070309020205020404" pitchFamily="49" charset="0"/>
              </a:rPr>
              <a:t>vul_func</a:t>
            </a:r>
            <a:r>
              <a:rPr lang="en-GB" sz="1800" dirty="0" smtClean="0">
                <a:latin typeface="Courier New" panose="02070309020205020404" pitchFamily="49" charset="0"/>
                <a:cs typeface="Courier New" panose="02070309020205020404" pitchFamily="49" charset="0"/>
              </a:rPr>
              <a:t>()</a:t>
            </a:r>
            <a:endParaRPr lang="en-GB" sz="1800" dirty="0"/>
          </a:p>
        </p:txBody>
      </p:sp>
      <p:sp>
        <p:nvSpPr>
          <p:cNvPr id="7" name="TextBox 6"/>
          <p:cNvSpPr txBox="1"/>
          <p:nvPr/>
        </p:nvSpPr>
        <p:spPr>
          <a:xfrm>
            <a:off x="612120" y="1330036"/>
            <a:ext cx="1765227" cy="276999"/>
          </a:xfrm>
          <a:prstGeom prst="rect">
            <a:avLst/>
          </a:prstGeom>
          <a:solidFill>
            <a:srgbClr val="E4E4E4"/>
          </a:solidFill>
        </p:spPr>
        <p:txBody>
          <a:bodyPr wrap="none" rtlCol="0">
            <a:spAutoFit/>
          </a:bodyPr>
          <a:lstStyle/>
          <a:p>
            <a:r>
              <a:rPr lang="vi-VN" sz="1200" dirty="0" smtClean="0">
                <a:latin typeface="Courier New" pitchFamily="49" charset="0"/>
                <a:cs typeface="Courier New" pitchFamily="49" charset="0"/>
              </a:rPr>
              <a:t>char buffer[100];</a:t>
            </a:r>
            <a:endParaRPr lang="en-US" sz="1200" dirty="0">
              <a:latin typeface="Courier New" pitchFamily="49" charset="0"/>
              <a:cs typeface="Courier New" pitchFamily="49" charset="0"/>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Shape 97"/>
          <p:cNvSpPr txBox="1">
            <a:spLocks noGrp="1"/>
          </p:cNvSpPr>
          <p:nvPr>
            <p:ph type="title"/>
          </p:nvPr>
        </p:nvSpPr>
        <p:spPr>
          <a:xfrm>
            <a:off x="311700" y="445025"/>
            <a:ext cx="8520600" cy="572700"/>
          </a:xfrm>
          <a:prstGeom prst="rect">
            <a:avLst/>
          </a:prstGeom>
        </p:spPr>
        <p:txBody>
          <a:bodyPr wrap="square" lIns="91425" tIns="91425" rIns="91425" bIns="91425" anchor="t" anchorCtr="0">
            <a:noAutofit/>
          </a:bodyPr>
          <a:lstStyle/>
          <a:p>
            <a:pPr marL="0" lvl="0" indent="0">
              <a:spcBef>
                <a:spcPts val="0"/>
              </a:spcBef>
              <a:buNone/>
            </a:pPr>
            <a:r>
              <a:rPr lang="en-GB"/>
              <a:t>Environment Setup</a:t>
            </a:r>
          </a:p>
        </p:txBody>
      </p:sp>
      <p:sp>
        <p:nvSpPr>
          <p:cNvPr id="98" name="Shape 98"/>
          <p:cNvSpPr txBox="1">
            <a:spLocks noGrp="1"/>
          </p:cNvSpPr>
          <p:nvPr>
            <p:ph type="body" idx="1"/>
          </p:nvPr>
        </p:nvSpPr>
        <p:spPr>
          <a:xfrm>
            <a:off x="311700" y="1152475"/>
            <a:ext cx="8520600" cy="3416400"/>
          </a:xfrm>
          <a:prstGeom prst="rect">
            <a:avLst/>
          </a:prstGeom>
        </p:spPr>
        <p:txBody>
          <a:bodyPr wrap="square" lIns="91425" tIns="91425" rIns="91425" bIns="91425" anchor="t" anchorCtr="0">
            <a:noAutofit/>
          </a:bodyPr>
          <a:lstStyle/>
          <a:p>
            <a:pPr marL="0" lvl="0" indent="0">
              <a:spcBef>
                <a:spcPts val="0"/>
              </a:spcBef>
              <a:buNone/>
            </a:pPr>
            <a:r>
              <a:rPr lang="en-GB" dirty="0"/>
              <a:t>“Non executable stack” countermeasure is switched </a:t>
            </a:r>
            <a:r>
              <a:rPr lang="en-GB" b="1" i="1" dirty="0" smtClean="0"/>
              <a:t>on</a:t>
            </a:r>
            <a:r>
              <a:rPr lang="en-GB" dirty="0" smtClean="0"/>
              <a:t>, </a:t>
            </a:r>
            <a:r>
              <a:rPr lang="en-GB" dirty="0" err="1"/>
              <a:t>StackGuard</a:t>
            </a:r>
            <a:r>
              <a:rPr lang="en-GB" dirty="0"/>
              <a:t> protection is switched </a:t>
            </a:r>
            <a:r>
              <a:rPr lang="en-GB" b="1" i="1" dirty="0"/>
              <a:t>off</a:t>
            </a:r>
            <a:r>
              <a:rPr lang="en-GB" dirty="0"/>
              <a:t> and address randomization is turned </a:t>
            </a:r>
            <a:r>
              <a:rPr lang="en-GB" b="1" i="1" dirty="0"/>
              <a:t>off</a:t>
            </a:r>
            <a:r>
              <a:rPr lang="en-GB" dirty="0" smtClean="0"/>
              <a:t>.</a:t>
            </a:r>
            <a:endParaRPr lang="en-GB" dirty="0"/>
          </a:p>
          <a:p>
            <a:pPr marL="0" lvl="0" indent="0">
              <a:spcBef>
                <a:spcPts val="0"/>
              </a:spcBef>
              <a:buNone/>
            </a:pPr>
            <a:endParaRPr dirty="0"/>
          </a:p>
          <a:p>
            <a:pPr marL="0" lvl="0" indent="0">
              <a:spcBef>
                <a:spcPts val="0"/>
              </a:spcBef>
              <a:buNone/>
            </a:pPr>
            <a:endParaRPr dirty="0"/>
          </a:p>
          <a:p>
            <a:pPr marL="0" lvl="0" indent="0">
              <a:spcBef>
                <a:spcPts val="0"/>
              </a:spcBef>
              <a:buNone/>
            </a:pPr>
            <a:r>
              <a:rPr lang="en-GB" dirty="0"/>
              <a:t>Root owned Set-UID program.</a:t>
            </a:r>
          </a:p>
          <a:p>
            <a:pPr marL="0" lvl="0" indent="0">
              <a:spcBef>
                <a:spcPts val="0"/>
              </a:spcBef>
              <a:buNone/>
            </a:pPr>
            <a:endParaRPr dirty="0"/>
          </a:p>
          <a:p>
            <a:pPr marL="0" lvl="0" indent="0">
              <a:spcBef>
                <a:spcPts val="0"/>
              </a:spcBef>
              <a:buNone/>
            </a:pPr>
            <a:endParaRPr dirty="0"/>
          </a:p>
        </p:txBody>
      </p:sp>
      <p:pic>
        <p:nvPicPr>
          <p:cNvPr id="99" name="Shape 99"/>
          <p:cNvPicPr preferRelativeResize="0"/>
          <p:nvPr/>
        </p:nvPicPr>
        <p:blipFill>
          <a:blip r:embed="rId3">
            <a:alphaModFix/>
          </a:blip>
          <a:stretch>
            <a:fillRect/>
          </a:stretch>
        </p:blipFill>
        <p:spPr>
          <a:xfrm>
            <a:off x="324825" y="2033893"/>
            <a:ext cx="8520600" cy="610391"/>
          </a:xfrm>
          <a:prstGeom prst="rect">
            <a:avLst/>
          </a:prstGeom>
          <a:noFill/>
          <a:ln>
            <a:noFill/>
          </a:ln>
        </p:spPr>
      </p:pic>
      <p:pic>
        <p:nvPicPr>
          <p:cNvPr id="100" name="Shape 100"/>
          <p:cNvPicPr preferRelativeResize="0"/>
          <p:nvPr/>
        </p:nvPicPr>
        <p:blipFill>
          <a:blip r:embed="rId4">
            <a:alphaModFix/>
          </a:blip>
          <a:stretch>
            <a:fillRect/>
          </a:stretch>
        </p:blipFill>
        <p:spPr>
          <a:xfrm>
            <a:off x="324825" y="3525701"/>
            <a:ext cx="8494354" cy="572700"/>
          </a:xfrm>
          <a:prstGeom prst="rect">
            <a:avLst/>
          </a:prstGeom>
          <a:noFill/>
          <a:ln>
            <a:noFill/>
          </a:ln>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Shape 105"/>
          <p:cNvSpPr txBox="1">
            <a:spLocks noGrp="1"/>
          </p:cNvSpPr>
          <p:nvPr>
            <p:ph type="title"/>
          </p:nvPr>
        </p:nvSpPr>
        <p:spPr>
          <a:xfrm>
            <a:off x="311700" y="445025"/>
            <a:ext cx="8520600" cy="572700"/>
          </a:xfrm>
          <a:prstGeom prst="rect">
            <a:avLst/>
          </a:prstGeom>
        </p:spPr>
        <p:txBody>
          <a:bodyPr wrap="square" lIns="91425" tIns="91425" rIns="91425" bIns="91425" anchor="t" anchorCtr="0">
            <a:noAutofit/>
          </a:bodyPr>
          <a:lstStyle/>
          <a:p>
            <a:pPr marL="0" lvl="0" indent="0">
              <a:spcBef>
                <a:spcPts val="0"/>
              </a:spcBef>
              <a:buNone/>
            </a:pPr>
            <a:r>
              <a:rPr lang="en-GB" dirty="0" smtClean="0"/>
              <a:t>Overview of the Attack</a:t>
            </a:r>
            <a:endParaRPr lang="en-GB" dirty="0"/>
          </a:p>
        </p:txBody>
      </p:sp>
      <p:sp>
        <p:nvSpPr>
          <p:cNvPr id="106" name="Shape 106"/>
          <p:cNvSpPr txBox="1">
            <a:spLocks noGrp="1"/>
          </p:cNvSpPr>
          <p:nvPr>
            <p:ph type="body" idx="1"/>
          </p:nvPr>
        </p:nvSpPr>
        <p:spPr>
          <a:xfrm>
            <a:off x="311700" y="1152475"/>
            <a:ext cx="8520600" cy="3416400"/>
          </a:xfrm>
          <a:prstGeom prst="rect">
            <a:avLst/>
          </a:prstGeom>
        </p:spPr>
        <p:txBody>
          <a:bodyPr wrap="square" lIns="91425" tIns="91425" rIns="91425" bIns="91425" anchor="t" anchorCtr="0">
            <a:noAutofit/>
          </a:bodyPr>
          <a:lstStyle/>
          <a:p>
            <a:pPr marL="0" lvl="0" indent="0" rtl="0">
              <a:spcBef>
                <a:spcPts val="0"/>
              </a:spcBef>
              <a:buNone/>
            </a:pPr>
            <a:r>
              <a:rPr lang="en-GB" b="1" dirty="0"/>
              <a:t>Task A : F</a:t>
            </a:r>
            <a:r>
              <a:rPr lang="en-GB" b="1" dirty="0" smtClean="0"/>
              <a:t>ind address of </a:t>
            </a:r>
            <a:r>
              <a:rPr lang="en-GB" b="1" dirty="0" smtClean="0">
                <a:latin typeface="Courier New" panose="02070309020205020404" pitchFamily="49" charset="0"/>
                <a:cs typeface="Courier New" panose="02070309020205020404" pitchFamily="49" charset="0"/>
              </a:rPr>
              <a:t>system()</a:t>
            </a:r>
            <a:r>
              <a:rPr lang="en-GB" b="1" dirty="0" smtClean="0"/>
              <a:t>. </a:t>
            </a:r>
            <a:endParaRPr lang="en-GB" b="1" dirty="0"/>
          </a:p>
          <a:p>
            <a:pPr marL="457200" lvl="0" indent="-342900">
              <a:spcBef>
                <a:spcPts val="0"/>
              </a:spcBef>
              <a:buSzPts val="1800"/>
              <a:buChar char="●"/>
            </a:pPr>
            <a:r>
              <a:rPr lang="en-GB" i="1" dirty="0"/>
              <a:t>To overwrite return address with system</a:t>
            </a:r>
            <a:r>
              <a:rPr lang="en-GB" i="1" dirty="0" smtClean="0"/>
              <a:t>()’s </a:t>
            </a:r>
            <a:r>
              <a:rPr lang="en-GB" i="1" dirty="0"/>
              <a:t>address.</a:t>
            </a:r>
          </a:p>
          <a:p>
            <a:pPr marL="0" lvl="0" indent="0">
              <a:spcBef>
                <a:spcPts val="0"/>
              </a:spcBef>
              <a:buNone/>
            </a:pPr>
            <a:r>
              <a:rPr lang="en-GB" b="1" dirty="0"/>
              <a:t>Task B : F</a:t>
            </a:r>
            <a:r>
              <a:rPr lang="en-GB" b="1" dirty="0" smtClean="0"/>
              <a:t>ind address of the </a:t>
            </a:r>
            <a:r>
              <a:rPr lang="en-GB" b="1" dirty="0" smtClean="0">
                <a:latin typeface="+mn-lt"/>
                <a:cs typeface="Courier New" panose="02070309020205020404" pitchFamily="49" charset="0"/>
              </a:rPr>
              <a:t>“/</a:t>
            </a:r>
            <a:r>
              <a:rPr lang="en-GB" b="1" dirty="0">
                <a:latin typeface="+mn-lt"/>
                <a:cs typeface="Courier New" panose="02070309020205020404" pitchFamily="49" charset="0"/>
              </a:rPr>
              <a:t>bin/</a:t>
            </a:r>
            <a:r>
              <a:rPr lang="en-GB" b="1" dirty="0" err="1">
                <a:latin typeface="+mn-lt"/>
                <a:cs typeface="Courier New" panose="02070309020205020404" pitchFamily="49" charset="0"/>
              </a:rPr>
              <a:t>sh</a:t>
            </a:r>
            <a:r>
              <a:rPr lang="en-GB" b="1" dirty="0">
                <a:latin typeface="+mn-lt"/>
                <a:cs typeface="Courier New" panose="02070309020205020404" pitchFamily="49" charset="0"/>
              </a:rPr>
              <a:t>” </a:t>
            </a:r>
            <a:r>
              <a:rPr lang="en-GB" b="1" dirty="0" smtClean="0"/>
              <a:t>string.</a:t>
            </a:r>
            <a:endParaRPr lang="en-GB" b="1" dirty="0"/>
          </a:p>
          <a:p>
            <a:pPr marL="457200" lvl="0" indent="-342900">
              <a:spcBef>
                <a:spcPts val="0"/>
              </a:spcBef>
              <a:buSzPts val="1800"/>
              <a:buChar char="●"/>
            </a:pPr>
            <a:r>
              <a:rPr lang="en-GB" i="1" dirty="0"/>
              <a:t>To run command “/bin/</a:t>
            </a:r>
            <a:r>
              <a:rPr lang="en-GB" i="1" dirty="0" err="1"/>
              <a:t>sh</a:t>
            </a:r>
            <a:r>
              <a:rPr lang="en-GB" i="1" dirty="0"/>
              <a:t>” from system()</a:t>
            </a:r>
          </a:p>
          <a:p>
            <a:pPr marL="0" lvl="0" indent="0">
              <a:spcBef>
                <a:spcPts val="0"/>
              </a:spcBef>
              <a:buNone/>
            </a:pPr>
            <a:r>
              <a:rPr lang="en-GB" b="1" dirty="0"/>
              <a:t>Task C : </a:t>
            </a:r>
            <a:r>
              <a:rPr lang="en-GB" b="1" dirty="0" smtClean="0"/>
              <a:t>Construct arguments </a:t>
            </a:r>
            <a:r>
              <a:rPr lang="en-GB" b="1" dirty="0"/>
              <a:t>for </a:t>
            </a:r>
            <a:r>
              <a:rPr lang="en-GB" b="1" dirty="0">
                <a:latin typeface="Courier New" panose="02070309020205020404" pitchFamily="49" charset="0"/>
                <a:cs typeface="Courier New" panose="02070309020205020404" pitchFamily="49" charset="0"/>
              </a:rPr>
              <a:t>system()</a:t>
            </a:r>
          </a:p>
          <a:p>
            <a:pPr marL="457200" lvl="0" indent="-342900">
              <a:spcBef>
                <a:spcPts val="0"/>
              </a:spcBef>
              <a:buSzPts val="1800"/>
              <a:buChar char="●"/>
            </a:pPr>
            <a:r>
              <a:rPr lang="en-GB" i="1" dirty="0"/>
              <a:t>To find location in the stack to place “/bin/</a:t>
            </a:r>
            <a:r>
              <a:rPr lang="en-GB" i="1" dirty="0" err="1"/>
              <a:t>sh</a:t>
            </a:r>
            <a:r>
              <a:rPr lang="en-GB" i="1" dirty="0"/>
              <a:t>” address (argument for system())</a:t>
            </a: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Shape 111"/>
          <p:cNvSpPr txBox="1">
            <a:spLocks noGrp="1"/>
          </p:cNvSpPr>
          <p:nvPr>
            <p:ph type="title"/>
          </p:nvPr>
        </p:nvSpPr>
        <p:spPr>
          <a:xfrm>
            <a:off x="311700" y="445025"/>
            <a:ext cx="8520600" cy="572700"/>
          </a:xfrm>
          <a:prstGeom prst="rect">
            <a:avLst/>
          </a:prstGeom>
        </p:spPr>
        <p:txBody>
          <a:bodyPr wrap="square" lIns="91425" tIns="91425" rIns="91425" bIns="91425" anchor="t" anchorCtr="0">
            <a:noAutofit/>
          </a:bodyPr>
          <a:lstStyle/>
          <a:p>
            <a:pPr marL="0" lvl="0" indent="0">
              <a:spcBef>
                <a:spcPts val="0"/>
              </a:spcBef>
              <a:buNone/>
            </a:pPr>
            <a:r>
              <a:rPr lang="en-GB" dirty="0"/>
              <a:t>Task A : To </a:t>
            </a:r>
            <a:r>
              <a:rPr lang="en-GB" dirty="0" smtClean="0"/>
              <a:t>Find </a:t>
            </a:r>
            <a:r>
              <a:rPr lang="en-GB" dirty="0">
                <a:latin typeface="Courier New" panose="02070309020205020404" pitchFamily="49" charset="0"/>
                <a:cs typeface="Courier New" panose="02070309020205020404" pitchFamily="49" charset="0"/>
              </a:rPr>
              <a:t>system</a:t>
            </a:r>
            <a:r>
              <a:rPr lang="en-GB" dirty="0" smtClean="0">
                <a:latin typeface="Courier New" panose="02070309020205020404" pitchFamily="49" charset="0"/>
                <a:cs typeface="Courier New" panose="02070309020205020404" pitchFamily="49" charset="0"/>
              </a:rPr>
              <a:t>()</a:t>
            </a:r>
            <a:r>
              <a:rPr lang="en-GB" dirty="0" smtClean="0"/>
              <a:t>’s Address</a:t>
            </a:r>
            <a:r>
              <a:rPr lang="en-GB" dirty="0"/>
              <a:t>. </a:t>
            </a:r>
          </a:p>
          <a:p>
            <a:pPr marL="0" lvl="0" indent="0">
              <a:spcBef>
                <a:spcPts val="0"/>
              </a:spcBef>
              <a:buNone/>
            </a:pPr>
            <a:endParaRPr dirty="0"/>
          </a:p>
        </p:txBody>
      </p:sp>
      <p:sp>
        <p:nvSpPr>
          <p:cNvPr id="112" name="Shape 112"/>
          <p:cNvSpPr txBox="1">
            <a:spLocks noGrp="1"/>
          </p:cNvSpPr>
          <p:nvPr>
            <p:ph type="body" idx="1"/>
          </p:nvPr>
        </p:nvSpPr>
        <p:spPr>
          <a:xfrm>
            <a:off x="311700" y="1152475"/>
            <a:ext cx="8520600" cy="3416400"/>
          </a:xfrm>
          <a:prstGeom prst="rect">
            <a:avLst/>
          </a:prstGeom>
        </p:spPr>
        <p:txBody>
          <a:bodyPr wrap="square" lIns="91425" tIns="91425" rIns="91425" bIns="91425" anchor="t" anchorCtr="0">
            <a:noAutofit/>
          </a:bodyPr>
          <a:lstStyle/>
          <a:p>
            <a:pPr marL="457200" lvl="0" indent="-342900">
              <a:spcBef>
                <a:spcPts val="0"/>
              </a:spcBef>
              <a:spcAft>
                <a:spcPts val="0"/>
              </a:spcAft>
              <a:buSzPts val="1800"/>
              <a:buChar char="●"/>
            </a:pPr>
            <a:r>
              <a:rPr lang="en-GB" dirty="0"/>
              <a:t>Debug </a:t>
            </a:r>
            <a:r>
              <a:rPr lang="en-GB" dirty="0" smtClean="0"/>
              <a:t>the vulnerable program </a:t>
            </a:r>
            <a:r>
              <a:rPr lang="en-GB" dirty="0"/>
              <a:t>using </a:t>
            </a:r>
            <a:r>
              <a:rPr lang="en-GB" dirty="0" err="1">
                <a:latin typeface="Courier New" panose="02070309020205020404" pitchFamily="49" charset="0"/>
                <a:cs typeface="Courier New" panose="02070309020205020404" pitchFamily="49" charset="0"/>
              </a:rPr>
              <a:t>gdb</a:t>
            </a:r>
            <a:endParaRPr lang="en-GB" dirty="0">
              <a:latin typeface="Courier New" panose="02070309020205020404" pitchFamily="49" charset="0"/>
              <a:cs typeface="Courier New" panose="02070309020205020404" pitchFamily="49" charset="0"/>
            </a:endParaRPr>
          </a:p>
          <a:p>
            <a:pPr marL="457200" lvl="0" indent="-342900">
              <a:spcBef>
                <a:spcPts val="0"/>
              </a:spcBef>
              <a:buSzPts val="1800"/>
              <a:buChar char="●"/>
            </a:pPr>
            <a:r>
              <a:rPr lang="en-GB" dirty="0"/>
              <a:t>Using </a:t>
            </a:r>
            <a:r>
              <a:rPr lang="en-GB" dirty="0">
                <a:latin typeface="Courier New" panose="02070309020205020404" pitchFamily="49" charset="0"/>
                <a:cs typeface="Courier New" panose="02070309020205020404" pitchFamily="49" charset="0"/>
              </a:rPr>
              <a:t>p</a:t>
            </a:r>
            <a:r>
              <a:rPr lang="en-GB" dirty="0"/>
              <a:t> (print) command, print address of </a:t>
            </a:r>
            <a:r>
              <a:rPr lang="en-GB" dirty="0">
                <a:latin typeface="Courier New" panose="02070309020205020404" pitchFamily="49" charset="0"/>
                <a:cs typeface="Courier New" panose="02070309020205020404" pitchFamily="49" charset="0"/>
              </a:rPr>
              <a:t>system() </a:t>
            </a:r>
            <a:r>
              <a:rPr lang="en-GB" dirty="0"/>
              <a:t>and </a:t>
            </a:r>
            <a:r>
              <a:rPr lang="en-GB" dirty="0">
                <a:latin typeface="Courier New" panose="02070309020205020404" pitchFamily="49" charset="0"/>
                <a:cs typeface="Courier New" panose="02070309020205020404" pitchFamily="49" charset="0"/>
              </a:rPr>
              <a:t>exit().</a:t>
            </a:r>
          </a:p>
        </p:txBody>
      </p:sp>
      <p:pic>
        <p:nvPicPr>
          <p:cNvPr id="113" name="Shape 113"/>
          <p:cNvPicPr preferRelativeResize="0"/>
          <p:nvPr/>
        </p:nvPicPr>
        <p:blipFill>
          <a:blip r:embed="rId3">
            <a:alphaModFix/>
          </a:blip>
          <a:stretch>
            <a:fillRect/>
          </a:stretch>
        </p:blipFill>
        <p:spPr>
          <a:xfrm>
            <a:off x="673838" y="2247720"/>
            <a:ext cx="7041883" cy="1946429"/>
          </a:xfrm>
          <a:prstGeom prst="rect">
            <a:avLst/>
          </a:prstGeom>
          <a:noFill/>
          <a:ln>
            <a:noFill/>
          </a:ln>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3001</TotalTime>
  <Words>1830</Words>
  <Application>Microsoft Office PowerPoint</Application>
  <PresentationFormat>On-screen Show (16:9)</PresentationFormat>
  <Paragraphs>174</Paragraphs>
  <Slides>45</Slides>
  <Notes>21</Notes>
  <HiddenSlides>0</HiddenSlides>
  <MMClips>0</MMClips>
  <ScaleCrop>false</ScaleCrop>
  <HeadingPairs>
    <vt:vector size="4" baseType="variant">
      <vt:variant>
        <vt:lpstr>Theme</vt:lpstr>
      </vt:variant>
      <vt:variant>
        <vt:i4>1</vt:i4>
      </vt:variant>
      <vt:variant>
        <vt:lpstr>Slide Titles</vt:lpstr>
      </vt:variant>
      <vt:variant>
        <vt:i4>45</vt:i4>
      </vt:variant>
    </vt:vector>
  </HeadingPairs>
  <TitlesOfParts>
    <vt:vector size="46" baseType="lpstr">
      <vt:lpstr>Simple Light</vt:lpstr>
      <vt:lpstr>Return-to-libc Attacks</vt:lpstr>
      <vt:lpstr>Outline</vt:lpstr>
      <vt:lpstr>Non-executable Stack</vt:lpstr>
      <vt:lpstr>Non-executable Stack</vt:lpstr>
      <vt:lpstr>How to Defeat This Countermeasure</vt:lpstr>
      <vt:lpstr>Environment Setup</vt:lpstr>
      <vt:lpstr>Environment Setup</vt:lpstr>
      <vt:lpstr>Overview of the Attack</vt:lpstr>
      <vt:lpstr>Task A : To Find system()’s Address.  </vt:lpstr>
      <vt:lpstr>Task B : To Find “/bin/sh” String Address </vt:lpstr>
      <vt:lpstr>Task B : To Find “/bin/sh” String Address </vt:lpstr>
      <vt:lpstr>Task B : Some Considerations</vt:lpstr>
      <vt:lpstr>Task C : Argument for system()</vt:lpstr>
      <vt:lpstr>Task C : Argument for system() Function Prologue</vt:lpstr>
      <vt:lpstr>Task C : Argument for system()</vt:lpstr>
      <vt:lpstr>Function Prologue and Epilogue example</vt:lpstr>
      <vt:lpstr>How to Find system()’s Argument Address?</vt:lpstr>
      <vt:lpstr>Memory Map to Understand system() Argument</vt:lpstr>
      <vt:lpstr>Flow Chart to understand  system() argument</vt:lpstr>
      <vt:lpstr>Malicious Code</vt:lpstr>
      <vt:lpstr>Launch the attack</vt:lpstr>
      <vt:lpstr>Return-Oriented Programming</vt:lpstr>
      <vt:lpstr>Vulnerable program stack_rop.c </vt:lpstr>
      <vt:lpstr>Vulnerable program stack_rop.c </vt:lpstr>
      <vt:lpstr>Vulnerable program stack_rop.c </vt:lpstr>
      <vt:lpstr>Tracking the values of the esp and ebp </vt:lpstr>
      <vt:lpstr>Chaining Function Calls (without Arguments)</vt:lpstr>
      <vt:lpstr>Chaining Function Calls (without Arguments)</vt:lpstr>
      <vt:lpstr>Chaining Function Calls With Arguments</vt:lpstr>
      <vt:lpstr>Chaining Function Calls With Arguments</vt:lpstr>
      <vt:lpstr>Chaining Function Calls With Arguments</vt:lpstr>
      <vt:lpstr>Chaining Function Calls With Arguments</vt:lpstr>
      <vt:lpstr>Chaining Function Calls With Args: via leave and ret</vt:lpstr>
      <vt:lpstr>Chaining Function Calls With Args: via leave and ret</vt:lpstr>
      <vt:lpstr>Slide 35</vt:lpstr>
      <vt:lpstr>Find a leave-ret address</vt:lpstr>
      <vt:lpstr>Chaining Function Calls With Args: via leave and ret</vt:lpstr>
      <vt:lpstr>Chaining Function Calls With Args: via leave and ret</vt:lpstr>
      <vt:lpstr>Chaining Function Calls with Zero in the Argument</vt:lpstr>
      <vt:lpstr>Prepare the shellcode: chain_attack.py</vt:lpstr>
      <vt:lpstr>Prepare the shellcode: chain_attack.py</vt:lpstr>
      <vt:lpstr>Prepare the shellcode: chain_attack.py</vt:lpstr>
      <vt:lpstr>Prepare the shellcode: chain_attack.py</vt:lpstr>
      <vt:lpstr>The attack</vt:lpstr>
      <vt:lpstr>Summary</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Return-to-libc Attacks</dc:title>
  <cp:lastModifiedBy>Quoc-Hung Hoang</cp:lastModifiedBy>
  <cp:revision>31</cp:revision>
  <dcterms:modified xsi:type="dcterms:W3CDTF">2022-04-02T09:36:11Z</dcterms:modified>
</cp:coreProperties>
</file>